
<file path=[Content_Types].xml><?xml version="1.0" encoding="utf-8"?>
<Types xmlns="http://schemas.openxmlformats.org/package/2006/content-types">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6"/>
  </p:notesMasterIdLst>
  <p:sldIdLst>
    <p:sldId id="256" r:id="rId2"/>
    <p:sldId id="257" r:id="rId3"/>
    <p:sldId id="289" r:id="rId4"/>
    <p:sldId id="258" r:id="rId5"/>
    <p:sldId id="269" r:id="rId6"/>
    <p:sldId id="260" r:id="rId7"/>
    <p:sldId id="262" r:id="rId8"/>
    <p:sldId id="261" r:id="rId9"/>
    <p:sldId id="263" r:id="rId10"/>
    <p:sldId id="270" r:id="rId11"/>
    <p:sldId id="264" r:id="rId12"/>
    <p:sldId id="265" r:id="rId13"/>
    <p:sldId id="266" r:id="rId14"/>
    <p:sldId id="267" r:id="rId15"/>
    <p:sldId id="271" r:id="rId16"/>
    <p:sldId id="268" r:id="rId17"/>
    <p:sldId id="272" r:id="rId18"/>
    <p:sldId id="273" r:id="rId19"/>
    <p:sldId id="274" r:id="rId20"/>
    <p:sldId id="277" r:id="rId21"/>
    <p:sldId id="280" r:id="rId22"/>
    <p:sldId id="276" r:id="rId23"/>
    <p:sldId id="278" r:id="rId24"/>
    <p:sldId id="279" r:id="rId25"/>
    <p:sldId id="281" r:id="rId26"/>
    <p:sldId id="283" r:id="rId27"/>
    <p:sldId id="290" r:id="rId28"/>
    <p:sldId id="282" r:id="rId29"/>
    <p:sldId id="284" r:id="rId30"/>
    <p:sldId id="285" r:id="rId31"/>
    <p:sldId id="286" r:id="rId32"/>
    <p:sldId id="287" r:id="rId33"/>
    <p:sldId id="288" r:id="rId34"/>
    <p:sldId id="259" r:id="rId3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9226"/>
    <a:srgbClr val="E5C300"/>
    <a:srgbClr val="EC91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85"/>
    <p:restoredTop sz="94717"/>
  </p:normalViewPr>
  <p:slideViewPr>
    <p:cSldViewPr snapToGrid="0">
      <p:cViewPr>
        <p:scale>
          <a:sx n="156" d="100"/>
          <a:sy n="156" d="100"/>
        </p:scale>
        <p:origin x="-64" y="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jp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en-US"/>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0ED14241-7359-94A3-8461-181D72D5B3F7}"/>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756D2C5D-945A-0999-F4C6-9BEAA4FEC2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E5F8C990-04B5-A604-D2DD-B9587D5314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1724995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1732C8E1-8758-E17E-E7CE-C193514BCA69}"/>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BCD1B3A8-B78D-6E9C-3153-4F552AE223C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90044C27-BB83-4178-80A1-F9489658AE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79928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21942952-B5B6-7301-FB8D-F2D3167EA3F4}"/>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2270DB42-49BE-E633-EEED-59365C8938E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BF0C8227-52C7-1938-A972-3289412E10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5018725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7B78F104-B646-3E45-A7D8-FEEF8D64DABA}"/>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6279CE9D-03D4-90A3-E87B-D3DBDA1A92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85456165-F382-319E-ACBA-EF44DFECA5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7050265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483AA175-6AB7-AAEA-166C-87B607A810E9}"/>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3F362058-83AB-D612-78B2-CB4EB3624F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C87E23F7-D654-71B2-D833-C8FC7C4C29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5247042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7AF635EE-C720-7617-7D4A-BB9896A073FE}"/>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4D0F7AB6-7A77-6309-F8BE-3CB377010C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CF39B8EE-8EE0-4F90-B5E5-8DC1341BB0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0360438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84A8735F-F131-BF65-8E2A-2755EA214434}"/>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3DA48436-045E-CDF9-BF0D-1316F2F8BA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CD09D6E9-CB7F-C485-DFA4-EED9922E0E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294354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10ACC69-0020-FF26-A45F-49B3F06E3CCF}"/>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BFBAA36F-60F8-B2E0-5075-30C8DE6B7A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EF374611-D4DA-A57B-B3A9-A966597153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25322280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41D61A23-8EC9-4EC0-21AD-5E0A4F008861}"/>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FF22F6D6-DB70-482C-FD98-45A5D845D7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089CB07F-DAC1-D4A8-61DA-832D93CBD3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3854124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02247EBA-9EEA-F14B-E791-2FF1CAAAB156}"/>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34D4B994-8445-45BC-295C-ED61E75B9B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339FC942-44D2-416F-EEF0-BFCEDA39502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744753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 name="Google Shape;6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5C31EE29-1D6A-84BA-4FBA-68BC6C5C42D8}"/>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91829BE2-EEF4-C0C2-CF85-F16FB00C8A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5DD3B922-CB89-D27B-35FB-869A3AD3DF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40153205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A6191013-4020-8BCE-9391-9E8BE19853F0}"/>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276DA979-CE18-6626-E756-0783F614F9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C0253535-C773-9A4B-0C15-6283803A6C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23268305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5C99C1D-EAB2-42BB-59B2-22584904C68D}"/>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AA73E19F-4986-7033-F7C8-4FD7817D18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1D449C17-4273-8773-6051-3B4C73E156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48445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1858F591-C7A0-3709-931B-7730CA1EB8E5}"/>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74E0C2F4-662D-CEBB-B0E3-3DE7B0C31B7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862FD6DF-C05B-E754-3E1E-4177FB30A9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5814932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43C290AB-EFD7-8A1B-BA5B-7CB5BA580D80}"/>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1E769596-5EF7-51B2-9675-B3E64A3288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B71DD9DD-7E4A-802C-C323-428A68CEF7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5264945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6237E84C-0BB0-6BF2-9F94-A0DBF4D1B268}"/>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5501C71E-DF87-030D-8093-B38F84C285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4D774001-C22F-753E-0375-42339DDFF6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0755309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7" name="Google Shape;7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6618B92-304B-2A0A-2350-36447D135349}"/>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918A9AA0-A45C-291E-7880-374522A57B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378C7A04-2260-1616-5959-0B8912BBA9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566204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31D9A58A-3C05-B006-FA49-C5E3D19C8C80}"/>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5F9DEE37-9F1D-5671-8BA5-20F68EEC76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7AD0779C-3258-339C-AC48-BA7336FE95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8536721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1D33E2DA-4ADE-646A-FE9F-640725492D36}"/>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0F183885-511F-29D5-4229-3AEA264DC0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0997EF64-41C0-3E66-2B0F-22EF4035EE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4793486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F1A24D5-30E3-4CD4-B98C-B4B128FB9AE9}"/>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979F00F4-C931-CC87-EA4B-22E9EC5FCB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80E5E362-F1AD-8EFF-564C-D74B8550FA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9306812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E677FB4A-A311-D676-160D-17F13B0DEF05}"/>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2AE53A29-1840-4896-6FB7-2454E67F4F0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22E35F48-42D1-D3EA-694F-214726CAE1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988958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A5129EB8-E86F-40DB-4371-C5DF9B720FAB}"/>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9D086CFA-ED41-3C3B-B098-30DB7D7B19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2A577A87-3341-6D7D-F1D0-69693CD604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75163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3"/>
        <p:cNvGrpSpPr/>
        <p:nvPr/>
      </p:nvGrpSpPr>
      <p:grpSpPr>
        <a:xfrm>
          <a:off x="0" y="0"/>
          <a:ext cx="0" cy="0"/>
          <a:chOff x="0" y="0"/>
          <a:chExt cx="0" cy="0"/>
        </a:xfrm>
      </p:grpSpPr>
      <p:sp>
        <p:nvSpPr>
          <p:cNvPr id="54" name="Google Shape;54;p12"/>
          <p:cNvSpPr txBox="1">
            <a:spLocks noGrp="1"/>
          </p:cNvSpPr>
          <p:nvPr>
            <p:ph type="title"/>
          </p:nvPr>
        </p:nvSpPr>
        <p:spPr>
          <a:xfrm rot="5400000">
            <a:off x="7333525" y="2156688"/>
            <a:ext cx="5411650"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12"/>
          <p:cNvSpPr txBox="1">
            <a:spLocks noGrp="1"/>
          </p:cNvSpPr>
          <p:nvPr>
            <p:ph type="body" idx="1"/>
          </p:nvPr>
        </p:nvSpPr>
        <p:spPr>
          <a:xfrm rot="5400000">
            <a:off x="1999525" y="-396012"/>
            <a:ext cx="5411650"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8"/>
        <p:cNvGrpSpPr/>
        <p:nvPr/>
      </p:nvGrpSpPr>
      <p:grpSpPr>
        <a:xfrm>
          <a:off x="0" y="0"/>
          <a:ext cx="0" cy="0"/>
          <a:chOff x="0" y="0"/>
          <a:chExt cx="0" cy="0"/>
        </a:xfrm>
      </p:grpSpPr>
      <p:pic>
        <p:nvPicPr>
          <p:cNvPr id="19" name="Google Shape;19;p3"/>
          <p:cNvPicPr preferRelativeResize="0"/>
          <p:nvPr/>
        </p:nvPicPr>
        <p:blipFill rotWithShape="1">
          <a:blip r:embed="rId2">
            <a:alphaModFix/>
          </a:blip>
          <a:srcRect l="59" t="18396" r="-58" b="18104"/>
          <a:stretch/>
        </p:blipFill>
        <p:spPr>
          <a:xfrm>
            <a:off x="3293102" y="1019344"/>
            <a:ext cx="5605796" cy="2161417"/>
          </a:xfrm>
          <a:prstGeom prst="rect">
            <a:avLst/>
          </a:prstGeom>
          <a:noFill/>
          <a:ln>
            <a:noFill/>
          </a:ln>
        </p:spPr>
      </p:pic>
      <p:sp>
        <p:nvSpPr>
          <p:cNvPr id="20" name="Google Shape;20;p3"/>
          <p:cNvSpPr txBox="1">
            <a:spLocks noGrp="1"/>
          </p:cNvSpPr>
          <p:nvPr>
            <p:ph type="ctrTitle"/>
          </p:nvPr>
        </p:nvSpPr>
        <p:spPr>
          <a:xfrm>
            <a:off x="1524000" y="1699591"/>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0D5672"/>
              </a:buClr>
              <a:buSzPts val="6000"/>
              <a:buFont typeface="Calibri"/>
              <a:buNone/>
              <a:defRPr sz="6000">
                <a:solidFill>
                  <a:srgbClr val="0D567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subTitle" idx="1"/>
          </p:nvPr>
        </p:nvSpPr>
        <p:spPr>
          <a:xfrm>
            <a:off x="1524000" y="4482548"/>
            <a:ext cx="9144000" cy="77525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3"/>
          <p:cNvSpPr txBox="1"/>
          <p:nvPr/>
        </p:nvSpPr>
        <p:spPr>
          <a:xfrm>
            <a:off x="1524000" y="5370444"/>
            <a:ext cx="9144000" cy="775252"/>
          </a:xfrm>
          <a:prstGeom prst="rect">
            <a:avLst/>
          </a:prstGeom>
          <a:noFill/>
          <a:ln>
            <a:noFill/>
          </a:ln>
        </p:spPr>
        <p:txBody>
          <a:bodyPr spcFirstLastPara="1" wrap="square" lIns="91425" tIns="45700" rIns="91425" bIns="45700" anchor="t" anchorCtr="0">
            <a:normAutofit fontScale="92500" lnSpcReduction="10000"/>
          </a:bodyPr>
          <a:lstStyle/>
          <a:p>
            <a:pPr marL="0" marR="0" lvl="0" indent="0" algn="ctr" rtl="0">
              <a:lnSpc>
                <a:spcPct val="90000"/>
              </a:lnSpc>
              <a:spcBef>
                <a:spcPts val="0"/>
              </a:spcBef>
              <a:spcAft>
                <a:spcPts val="0"/>
              </a:spcAft>
              <a:buClr>
                <a:schemeClr val="dk1"/>
              </a:buClr>
              <a:buSzPct val="100000"/>
              <a:buFont typeface="Arial"/>
              <a:buNone/>
            </a:pPr>
            <a:r>
              <a:rPr lang="en-US" sz="2400">
                <a:solidFill>
                  <a:schemeClr val="dk1"/>
                </a:solidFill>
                <a:latin typeface="Calibri"/>
                <a:ea typeface="Calibri"/>
                <a:cs typeface="Calibri"/>
                <a:sym typeface="Calibri"/>
              </a:rPr>
              <a:t>Bengaluru, KA, India</a:t>
            </a:r>
            <a:endParaRPr/>
          </a:p>
          <a:p>
            <a:pPr marL="0" marR="0" lvl="0" indent="0" algn="ctr" rtl="0">
              <a:lnSpc>
                <a:spcPct val="90000"/>
              </a:lnSpc>
              <a:spcBef>
                <a:spcPts val="1000"/>
              </a:spcBef>
              <a:spcAft>
                <a:spcPts val="0"/>
              </a:spcAft>
              <a:buClr>
                <a:schemeClr val="dk1"/>
              </a:buClr>
              <a:buSzPct val="100000"/>
              <a:buFont typeface="Arial"/>
              <a:buNone/>
            </a:pPr>
            <a:r>
              <a:rPr lang="en-US" sz="2400">
                <a:solidFill>
                  <a:schemeClr val="dk1"/>
                </a:solidFill>
                <a:latin typeface="Calibri"/>
                <a:ea typeface="Calibri"/>
                <a:cs typeface="Calibri"/>
                <a:sym typeface="Calibri"/>
              </a:rPr>
              <a:t>December 9–13, 2025</a:t>
            </a:r>
            <a:endParaRPr/>
          </a:p>
        </p:txBody>
      </p:sp>
      <p:sp>
        <p:nvSpPr>
          <p:cNvPr id="23" name="Google Shape;23;p3"/>
          <p:cNvSpPr txBox="1">
            <a:spLocks noGrp="1"/>
          </p:cNvSpPr>
          <p:nvPr>
            <p:ph type="body" idx="2"/>
          </p:nvPr>
        </p:nvSpPr>
        <p:spPr>
          <a:xfrm>
            <a:off x="1848679" y="4482548"/>
            <a:ext cx="2289250" cy="195113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chemeClr val="dk1"/>
              </a:buClr>
              <a:buSzPts val="2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838200" y="681038"/>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4"/>
          <p:cNvSpPr txBox="1">
            <a:spLocks noGrp="1"/>
          </p:cNvSpPr>
          <p:nvPr>
            <p:ph type="body" idx="1"/>
          </p:nvPr>
        </p:nvSpPr>
        <p:spPr>
          <a:xfrm>
            <a:off x="838200" y="2077277"/>
            <a:ext cx="10515600" cy="409968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6"/>
          <p:cNvSpPr txBox="1">
            <a:spLocks noGrp="1"/>
          </p:cNvSpPr>
          <p:nvPr>
            <p:ph type="body" idx="1"/>
          </p:nvPr>
        </p:nvSpPr>
        <p:spPr>
          <a:xfrm>
            <a:off x="838200" y="2006599"/>
            <a:ext cx="5181600" cy="417036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6"/>
          <p:cNvSpPr txBox="1">
            <a:spLocks noGrp="1"/>
          </p:cNvSpPr>
          <p:nvPr>
            <p:ph type="body" idx="2"/>
          </p:nvPr>
        </p:nvSpPr>
        <p:spPr>
          <a:xfrm>
            <a:off x="6172200" y="2006599"/>
            <a:ext cx="5181600" cy="417036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7" name="Google Shape;37;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838200" y="633482"/>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5" name="Google Shape;45;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0"/>
          <p:cNvSpPr>
            <a:spLocks noGrp="1"/>
          </p:cNvSpPr>
          <p:nvPr>
            <p:ph type="pic" idx="2"/>
          </p:nvPr>
        </p:nvSpPr>
        <p:spPr>
          <a:xfrm>
            <a:off x="5183188" y="987425"/>
            <a:ext cx="6172200" cy="4873625"/>
          </a:xfrm>
          <a:prstGeom prst="rect">
            <a:avLst/>
          </a:prstGeom>
          <a:noFill/>
          <a:ln>
            <a:noFill/>
          </a:ln>
        </p:spPr>
        <p:txBody>
          <a:bodyPr/>
          <a:lstStyle/>
          <a:p>
            <a:endParaRPr lang="en-US"/>
          </a:p>
        </p:txBody>
      </p:sp>
      <p:sp>
        <p:nvSpPr>
          <p:cNvPr id="49" name="Google Shape;49;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11" name="Google Shape;11;p1"/>
          <p:cNvPicPr preferRelativeResize="0"/>
          <p:nvPr/>
        </p:nvPicPr>
        <p:blipFill rotWithShape="1">
          <a:blip r:embed="rId13">
            <a:alphaModFix/>
          </a:blip>
          <a:srcRect/>
          <a:stretch/>
        </p:blipFill>
        <p:spPr>
          <a:xfrm>
            <a:off x="9939" y="-183530"/>
            <a:ext cx="12192000" cy="7041529"/>
          </a:xfrm>
          <a:prstGeom prst="rect">
            <a:avLst/>
          </a:prstGeom>
          <a:noFill/>
          <a:ln>
            <a:noFill/>
          </a:ln>
        </p:spPr>
      </p:pic>
      <p:sp>
        <p:nvSpPr>
          <p:cNvPr id="12" name="Google Shape;12;p1"/>
          <p:cNvSpPr/>
          <p:nvPr/>
        </p:nvSpPr>
        <p:spPr>
          <a:xfrm>
            <a:off x="29817" y="6048202"/>
            <a:ext cx="11141765" cy="519113"/>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3" name="Google Shape;13;p1"/>
          <p:cNvPicPr preferRelativeResize="0"/>
          <p:nvPr/>
        </p:nvPicPr>
        <p:blipFill rotWithShape="1">
          <a:blip r:embed="rId14">
            <a:alphaModFix/>
          </a:blip>
          <a:srcRect/>
          <a:stretch/>
        </p:blipFill>
        <p:spPr>
          <a:xfrm>
            <a:off x="5058340" y="6096793"/>
            <a:ext cx="2075319" cy="519113"/>
          </a:xfrm>
          <a:prstGeom prst="rect">
            <a:avLst/>
          </a:prstGeom>
          <a:noFill/>
          <a:ln>
            <a:noFill/>
          </a:ln>
        </p:spPr>
      </p:pic>
      <p:pic>
        <p:nvPicPr>
          <p:cNvPr id="14" name="Google Shape;14;p1"/>
          <p:cNvPicPr preferRelativeResize="0"/>
          <p:nvPr/>
        </p:nvPicPr>
        <p:blipFill rotWithShape="1">
          <a:blip r:embed="rId15">
            <a:alphaModFix/>
          </a:blip>
          <a:srcRect/>
          <a:stretch/>
        </p:blipFill>
        <p:spPr>
          <a:xfrm>
            <a:off x="10103543" y="6147421"/>
            <a:ext cx="724681" cy="519113"/>
          </a:xfrm>
          <a:prstGeom prst="rect">
            <a:avLst/>
          </a:prstGeom>
          <a:noFill/>
          <a:ln>
            <a:noFill/>
          </a:ln>
        </p:spPr>
      </p:pic>
      <p:pic>
        <p:nvPicPr>
          <p:cNvPr id="15" name="Google Shape;15;p1"/>
          <p:cNvPicPr preferRelativeResize="0"/>
          <p:nvPr/>
        </p:nvPicPr>
        <p:blipFill rotWithShape="1">
          <a:blip r:embed="rId16">
            <a:alphaModFix/>
          </a:blip>
          <a:srcRect/>
          <a:stretch/>
        </p:blipFill>
        <p:spPr>
          <a:xfrm>
            <a:off x="577651" y="6040678"/>
            <a:ext cx="1442120" cy="732597"/>
          </a:xfrm>
          <a:prstGeom prst="rect">
            <a:avLst/>
          </a:prstGeom>
          <a:noFill/>
          <a:ln>
            <a:noFill/>
          </a:ln>
        </p:spPr>
      </p:pic>
      <p:sp>
        <p:nvSpPr>
          <p:cNvPr id="16" name="Google Shape;16;p1"/>
          <p:cNvSpPr txBox="1"/>
          <p:nvPr/>
        </p:nvSpPr>
        <p:spPr>
          <a:xfrm>
            <a:off x="11723678" y="6189525"/>
            <a:ext cx="493643" cy="3651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b="0" i="0" u="none" strike="noStrike" cap="none">
                <a:solidFill>
                  <a:schemeClr val="dk1"/>
                </a:solidFill>
                <a:latin typeface="Calibri"/>
                <a:ea typeface="Calibri"/>
                <a:cs typeface="Calibri"/>
                <a:sym typeface="Calibri"/>
              </a:rPr>
              <a:t>‹#›</a:t>
            </a:fld>
            <a:endParaRPr sz="18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3.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amartyadav/SCI2025_CerebrasWSE_HaloEx"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hyperlink" Target="https://www.dropbox.com/scl/fi/2lgy7q7rwg366wf9m9r1l/Cerebras-SDK-1.4.0-202505230211-4-d9070058.tar.gz?rlkey=fk8egs6dop9n3prrgnmz5ji6u&amp;st=fx1rehni&amp;dl=0"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hyperlink" Target="https://amartyadav.com/" TargetMode="Externa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1145/27633.28055"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13"/>
          <p:cNvPicPr preferRelativeResize="0"/>
          <p:nvPr/>
        </p:nvPicPr>
        <p:blipFill rotWithShape="1">
          <a:blip r:embed="rId3">
            <a:alphaModFix/>
          </a:blip>
          <a:srcRect/>
          <a:stretch/>
        </p:blipFill>
        <p:spPr>
          <a:xfrm>
            <a:off x="-8467" y="0"/>
            <a:ext cx="12192000" cy="6858000"/>
          </a:xfrm>
          <a:prstGeom prst="rect">
            <a:avLst/>
          </a:prstGeom>
          <a:noFill/>
          <a:ln>
            <a:noFill/>
          </a:ln>
        </p:spPr>
      </p:pic>
      <p:sp>
        <p:nvSpPr>
          <p:cNvPr id="61" name="Google Shape;61;p13"/>
          <p:cNvSpPr txBox="1"/>
          <p:nvPr/>
        </p:nvSpPr>
        <p:spPr>
          <a:xfrm>
            <a:off x="7933264" y="4184136"/>
            <a:ext cx="711202" cy="193131"/>
          </a:xfrm>
          <a:prstGeom prst="rect">
            <a:avLst/>
          </a:prstGeom>
          <a:solidFill>
            <a:srgbClr val="203C7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lang="en-GB" sz="1800" noProof="0" dirty="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8ACDC2CF-473F-4786-5F3D-4235795C307D}"/>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E8BA8C5F-D2C4-D35B-73FB-48C6DE7D0582}"/>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noProof="0" dirty="0">
                <a:solidFill>
                  <a:srgbClr val="0D5672"/>
                </a:solidFill>
              </a:rPr>
              <a:t>WSE Programming</a:t>
            </a:r>
          </a:p>
        </p:txBody>
      </p:sp>
    </p:spTree>
    <p:extLst>
      <p:ext uri="{BB962C8B-B14F-4D97-AF65-F5344CB8AC3E}">
        <p14:creationId xmlns:p14="http://schemas.microsoft.com/office/powerpoint/2010/main" val="204231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B79102E7-6463-2002-5036-D74F6AE757BF}"/>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B1D00025-4E61-99DC-1ABB-A51BEB362A5F}"/>
              </a:ext>
            </a:extLst>
          </p:cNvPr>
          <p:cNvSpPr txBox="1">
            <a:spLocks noGrp="1"/>
          </p:cNvSpPr>
          <p:nvPr>
            <p:ph type="title"/>
          </p:nvPr>
        </p:nvSpPr>
        <p:spPr>
          <a:xfrm>
            <a:off x="838200" y="818056"/>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Programming the WSE</a:t>
            </a:r>
            <a:endParaRPr lang="en-GB" noProof="0" dirty="0">
              <a:solidFill>
                <a:srgbClr val="0D5672"/>
              </a:solidFill>
            </a:endParaRPr>
          </a:p>
        </p:txBody>
      </p:sp>
      <p:sp>
        <p:nvSpPr>
          <p:cNvPr id="74" name="Google Shape;74;p15">
            <a:extLst>
              <a:ext uri="{FF2B5EF4-FFF2-40B4-BE49-F238E27FC236}">
                <a16:creationId xmlns:a16="http://schemas.microsoft.com/office/drawing/2014/main" id="{10D20482-BD18-F1DA-CFBF-B544C2CD3F07}"/>
              </a:ext>
            </a:extLst>
          </p:cNvPr>
          <p:cNvSpPr txBox="1">
            <a:spLocks noGrp="1"/>
          </p:cNvSpPr>
          <p:nvPr>
            <p:ph type="body" idx="1"/>
          </p:nvPr>
        </p:nvSpPr>
        <p:spPr>
          <a:xfrm>
            <a:off x="838200" y="1552358"/>
            <a:ext cx="10515600" cy="4351338"/>
          </a:xfrm>
          <a:prstGeom prst="rect">
            <a:avLst/>
          </a:prstGeom>
          <a:noFill/>
          <a:ln>
            <a:noFill/>
          </a:ln>
        </p:spPr>
        <p:txBody>
          <a:bodyPr spcFirstLastPara="1" wrap="square" lIns="91425" tIns="45700" rIns="91425" bIns="45700" anchor="t" anchorCtr="0">
            <a:normAutofit/>
          </a:bodyPr>
          <a:lstStyle/>
          <a:p>
            <a:r>
              <a:rPr lang="en-IN" sz="2000" dirty="0"/>
              <a:t>For machine learning - PyTorch</a:t>
            </a:r>
          </a:p>
          <a:p>
            <a:pPr lvl="1"/>
            <a:r>
              <a:rPr lang="en-IN" sz="1800" dirty="0"/>
              <a:t>The original and primary workload</a:t>
            </a:r>
          </a:p>
          <a:p>
            <a:r>
              <a:rPr lang="en-IN" sz="2000" dirty="0"/>
              <a:t>For everything else - Cerebras Software Language (CSL)</a:t>
            </a:r>
          </a:p>
          <a:p>
            <a:pPr lvl="1"/>
            <a:r>
              <a:rPr lang="en-IN" sz="1800" dirty="0"/>
              <a:t>Based on the Zig language</a:t>
            </a:r>
          </a:p>
          <a:p>
            <a:endParaRPr lang="en-IN" dirty="0"/>
          </a:p>
        </p:txBody>
      </p:sp>
      <p:sp>
        <p:nvSpPr>
          <p:cNvPr id="2" name="TextBox 1">
            <a:extLst>
              <a:ext uri="{FF2B5EF4-FFF2-40B4-BE49-F238E27FC236}">
                <a16:creationId xmlns:a16="http://schemas.microsoft.com/office/drawing/2014/main" id="{4EAD6D0F-F27B-A61D-9C4C-537450ED679D}"/>
              </a:ext>
            </a:extLst>
          </p:cNvPr>
          <p:cNvSpPr txBox="1"/>
          <p:nvPr/>
        </p:nvSpPr>
        <p:spPr>
          <a:xfrm>
            <a:off x="977462" y="3216821"/>
            <a:ext cx="3198311" cy="1169551"/>
          </a:xfrm>
          <a:prstGeom prst="rect">
            <a:avLst/>
          </a:prstGeom>
          <a:noFill/>
        </p:spPr>
        <p:txBody>
          <a:bodyPr wrap="none" rtlCol="0">
            <a:spAutoFit/>
          </a:bodyPr>
          <a:lstStyle/>
          <a:p>
            <a:r>
              <a:rPr lang="en-IN" dirty="0"/>
              <a:t>Host CPU(s): Python</a:t>
            </a:r>
          </a:p>
          <a:p>
            <a:pPr marL="285750" indent="-285750">
              <a:buFont typeface="Arial" panose="020B0604020202020204" pitchFamily="34" charset="0"/>
              <a:buChar char="•"/>
            </a:pPr>
            <a:r>
              <a:rPr lang="en-IN" dirty="0"/>
              <a:t>Loads program onto CSX system</a:t>
            </a:r>
          </a:p>
          <a:p>
            <a:pPr marL="285750" indent="-285750">
              <a:buFont typeface="Arial" panose="020B0604020202020204" pitchFamily="34" charset="0"/>
              <a:buChar char="•"/>
            </a:pPr>
            <a:r>
              <a:rPr lang="en-IN" dirty="0"/>
              <a:t>Streams in/out data from/to device</a:t>
            </a:r>
          </a:p>
          <a:p>
            <a:pPr marL="285750" indent="-285750">
              <a:buFont typeface="Arial" panose="020B0604020202020204" pitchFamily="34" charset="0"/>
              <a:buChar char="•"/>
            </a:pPr>
            <a:r>
              <a:rPr lang="en-IN" dirty="0"/>
              <a:t>Launches device functions</a:t>
            </a:r>
          </a:p>
          <a:p>
            <a:endParaRPr lang="en-US" dirty="0"/>
          </a:p>
        </p:txBody>
      </p:sp>
      <p:sp>
        <p:nvSpPr>
          <p:cNvPr id="3" name="TextBox 2">
            <a:extLst>
              <a:ext uri="{FF2B5EF4-FFF2-40B4-BE49-F238E27FC236}">
                <a16:creationId xmlns:a16="http://schemas.microsoft.com/office/drawing/2014/main" id="{CB39B4D8-59FC-F370-048C-5A823AF36259}"/>
              </a:ext>
            </a:extLst>
          </p:cNvPr>
          <p:cNvSpPr txBox="1"/>
          <p:nvPr/>
        </p:nvSpPr>
        <p:spPr>
          <a:xfrm>
            <a:off x="6920977" y="3174780"/>
            <a:ext cx="4572085" cy="954107"/>
          </a:xfrm>
          <a:prstGeom prst="rect">
            <a:avLst/>
          </a:prstGeom>
          <a:noFill/>
        </p:spPr>
        <p:txBody>
          <a:bodyPr wrap="none" rtlCol="0">
            <a:spAutoFit/>
          </a:bodyPr>
          <a:lstStyle/>
          <a:p>
            <a:r>
              <a:rPr lang="en-IN" dirty="0"/>
              <a:t>Device: CSL</a:t>
            </a:r>
          </a:p>
          <a:p>
            <a:pPr marL="285750" indent="-285750">
              <a:buFont typeface="Arial" panose="020B0604020202020204" pitchFamily="34" charset="0"/>
              <a:buChar char="•"/>
            </a:pPr>
            <a:r>
              <a:rPr lang="en-IN" dirty="0"/>
              <a:t>CSL programs run on groups of cores on the WSE, </a:t>
            </a:r>
            <a:br>
              <a:rPr lang="en-IN" dirty="0"/>
            </a:br>
            <a:r>
              <a:rPr lang="en-IN" dirty="0"/>
              <a:t>specified by programmer</a:t>
            </a:r>
          </a:p>
          <a:p>
            <a:pPr marL="285750" indent="-285750">
              <a:buFont typeface="Arial" panose="020B0604020202020204" pitchFamily="34" charset="0"/>
              <a:buChar char="•"/>
            </a:pPr>
            <a:r>
              <a:rPr lang="en-IN" dirty="0"/>
              <a:t>Executes dataflow programs</a:t>
            </a:r>
          </a:p>
        </p:txBody>
      </p:sp>
      <p:pic>
        <p:nvPicPr>
          <p:cNvPr id="5" name="Picture 4" descr="A black arrows pointing to a white background&#10;&#10;AI-generated content may be incorrect.">
            <a:extLst>
              <a:ext uri="{FF2B5EF4-FFF2-40B4-BE49-F238E27FC236}">
                <a16:creationId xmlns:a16="http://schemas.microsoft.com/office/drawing/2014/main" id="{A288B953-6F1D-33EF-8F88-F6A6065BF4BB}"/>
              </a:ext>
            </a:extLst>
          </p:cNvPr>
          <p:cNvPicPr>
            <a:picLocks noChangeAspect="1"/>
          </p:cNvPicPr>
          <p:nvPr/>
        </p:nvPicPr>
        <p:blipFill>
          <a:blip r:embed="rId3"/>
          <a:stretch>
            <a:fillRect/>
          </a:stretch>
        </p:blipFill>
        <p:spPr>
          <a:xfrm>
            <a:off x="2180938" y="4563398"/>
            <a:ext cx="7772400" cy="1473791"/>
          </a:xfrm>
          <a:prstGeom prst="rect">
            <a:avLst/>
          </a:prstGeom>
        </p:spPr>
      </p:pic>
    </p:spTree>
    <p:extLst>
      <p:ext uri="{BB962C8B-B14F-4D97-AF65-F5344CB8AC3E}">
        <p14:creationId xmlns:p14="http://schemas.microsoft.com/office/powerpoint/2010/main" val="3889185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D4588E21-85DC-EBDA-659F-81F08A362842}"/>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F1BC625C-29BF-D60C-9F51-BC51B1FF09DA}"/>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3600" b="1" noProof="0" dirty="0">
                <a:solidFill>
                  <a:srgbClr val="0D5672"/>
                </a:solidFill>
                <a:latin typeface="Calibri"/>
                <a:ea typeface="Calibri"/>
                <a:cs typeface="Calibri"/>
                <a:sym typeface="Calibri"/>
              </a:rPr>
              <a:t>The Components of a Program</a:t>
            </a:r>
            <a:endParaRPr lang="en-GB" sz="3600" noProof="0" dirty="0">
              <a:solidFill>
                <a:srgbClr val="0D5672"/>
              </a:solidFill>
            </a:endParaRPr>
          </a:p>
        </p:txBody>
      </p:sp>
      <p:pic>
        <p:nvPicPr>
          <p:cNvPr id="3" name="Picture 2" descr="A screenshot of a device&#10;&#10;AI-generated content may be incorrect.">
            <a:extLst>
              <a:ext uri="{FF2B5EF4-FFF2-40B4-BE49-F238E27FC236}">
                <a16:creationId xmlns:a16="http://schemas.microsoft.com/office/drawing/2014/main" id="{F18075A3-C2E1-360C-BDAA-029B8AEB2232}"/>
              </a:ext>
            </a:extLst>
          </p:cNvPr>
          <p:cNvPicPr>
            <a:picLocks noChangeAspect="1"/>
          </p:cNvPicPr>
          <p:nvPr/>
        </p:nvPicPr>
        <p:blipFill>
          <a:blip r:embed="rId3"/>
          <a:stretch>
            <a:fillRect/>
          </a:stretch>
        </p:blipFill>
        <p:spPr>
          <a:xfrm>
            <a:off x="1172244" y="2045107"/>
            <a:ext cx="9847511" cy="3435178"/>
          </a:xfrm>
          <a:prstGeom prst="rect">
            <a:avLst/>
          </a:prstGeom>
        </p:spPr>
      </p:pic>
    </p:spTree>
    <p:extLst>
      <p:ext uri="{BB962C8B-B14F-4D97-AF65-F5344CB8AC3E}">
        <p14:creationId xmlns:p14="http://schemas.microsoft.com/office/powerpoint/2010/main" val="3344203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9C989363-6715-A80F-829E-8ECE8A598A25}"/>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19947112-30FB-552A-BCDA-755634967BBA}"/>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r>
              <a:rPr lang="en-IN" b="1" dirty="0">
                <a:solidFill>
                  <a:schemeClr val="bg2"/>
                </a:solidFill>
              </a:rPr>
              <a:t>Programming the WSE - communication</a:t>
            </a:r>
          </a:p>
        </p:txBody>
      </p:sp>
      <p:sp>
        <p:nvSpPr>
          <p:cNvPr id="74" name="Google Shape;74;p15">
            <a:extLst>
              <a:ext uri="{FF2B5EF4-FFF2-40B4-BE49-F238E27FC236}">
                <a16:creationId xmlns:a16="http://schemas.microsoft.com/office/drawing/2014/main" id="{F4418FF0-83F3-4F0C-BE67-651082E5EA32}"/>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2400" dirty="0"/>
              <a:t>A wavelet is a 32-bit message communicated with a neighbour in a single cycle</a:t>
            </a:r>
          </a:p>
          <a:p>
            <a:r>
              <a:rPr lang="en-IN" sz="2400" dirty="0"/>
              <a:t>Each physical channel has 24 virtual communication channels known as </a:t>
            </a:r>
            <a:r>
              <a:rPr lang="en-IN" sz="2400" b="1" i="1" u="sng" dirty="0"/>
              <a:t>colors </a:t>
            </a:r>
            <a:r>
              <a:rPr lang="en-IN" sz="2400" dirty="0"/>
              <a:t>that can be used for passing wavelets</a:t>
            </a:r>
          </a:p>
          <a:p>
            <a:r>
              <a:rPr lang="en-IN" sz="2400" dirty="0"/>
              <a:t>Each wavelet has associated with it a 5-bit identifier which defines which channel it is communicated on</a:t>
            </a:r>
          </a:p>
          <a:p>
            <a:pPr lvl="1"/>
            <a:r>
              <a:rPr lang="en-IN" sz="2000" dirty="0"/>
              <a:t>Determines the wavelet’s routing through the fabric and its consumption</a:t>
            </a:r>
          </a:p>
          <a:p>
            <a:pPr lvl="1"/>
            <a:r>
              <a:rPr lang="en-IN" sz="2000" dirty="0"/>
              <a:t>This is a bit like a tag in MPI point-to-point communications</a:t>
            </a:r>
          </a:p>
        </p:txBody>
      </p:sp>
    </p:spTree>
    <p:extLst>
      <p:ext uri="{BB962C8B-B14F-4D97-AF65-F5344CB8AC3E}">
        <p14:creationId xmlns:p14="http://schemas.microsoft.com/office/powerpoint/2010/main" val="511174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AE77990C-DAF4-5483-C72A-0E97002DEE1A}"/>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6B445C3F-0ED0-3A2C-5911-DF3F2971861C}"/>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Data Structure Descriptors</a:t>
            </a:r>
          </a:p>
        </p:txBody>
      </p:sp>
      <p:sp>
        <p:nvSpPr>
          <p:cNvPr id="74" name="Google Shape;74;p15">
            <a:extLst>
              <a:ext uri="{FF2B5EF4-FFF2-40B4-BE49-F238E27FC236}">
                <a16:creationId xmlns:a16="http://schemas.microsoft.com/office/drawing/2014/main" id="{7742F209-3451-2557-C557-73A1F0F47C1A}"/>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1000"/>
              </a:spcBef>
              <a:spcAft>
                <a:spcPts val="0"/>
              </a:spcAft>
              <a:buClr>
                <a:schemeClr val="dk1"/>
              </a:buClr>
              <a:buSzPct val="100000"/>
              <a:buChar char="•"/>
            </a:pPr>
            <a:r>
              <a:rPr lang="en-GB" sz="1800" noProof="0" dirty="0"/>
              <a:t>Think of it like MPI Derived Datatypes – essentially an array and an access pattern represented together in a single structure. </a:t>
            </a:r>
          </a:p>
          <a:p>
            <a:pPr marL="228600" lvl="0" indent="-228600" algn="l" rtl="0">
              <a:lnSpc>
                <a:spcPct val="150000"/>
              </a:lnSpc>
              <a:spcBef>
                <a:spcPts val="1000"/>
              </a:spcBef>
              <a:spcAft>
                <a:spcPts val="0"/>
              </a:spcAft>
              <a:buClr>
                <a:schemeClr val="dk1"/>
              </a:buClr>
              <a:buSzPct val="100000"/>
              <a:buChar char="•"/>
            </a:pPr>
            <a:r>
              <a:rPr lang="en-GB" sz="1800" dirty="0"/>
              <a:t>Useful because adding two arrays (elementwise using a loop) is inefficient as compared to a ‘DSD add operation’ which is done on the entire tensor, which is h/w and compiler optimised. And other type -</a:t>
            </a:r>
          </a:p>
          <a:p>
            <a:pPr marL="228600" lvl="0" indent="-228600" algn="l" rtl="0">
              <a:lnSpc>
                <a:spcPct val="150000"/>
              </a:lnSpc>
              <a:spcBef>
                <a:spcPts val="1000"/>
              </a:spcBef>
              <a:spcAft>
                <a:spcPts val="0"/>
              </a:spcAft>
              <a:buClr>
                <a:schemeClr val="dk1"/>
              </a:buClr>
              <a:buSzPct val="100000"/>
              <a:buChar char="•"/>
            </a:pPr>
            <a:r>
              <a:rPr lang="en-GB" sz="1800" noProof="0" dirty="0"/>
              <a:t>Two types of DSDs – </a:t>
            </a:r>
          </a:p>
          <a:p>
            <a:pPr marL="685800" lvl="1" indent="-228600">
              <a:lnSpc>
                <a:spcPct val="150000"/>
              </a:lnSpc>
              <a:spcBef>
                <a:spcPts val="1000"/>
              </a:spcBef>
              <a:buSzPct val="100000"/>
            </a:pPr>
            <a:r>
              <a:rPr lang="en-GB" sz="1400" noProof="0" dirty="0"/>
              <a:t>Memory DSD -&gt; used to perform operations on a tensor as aforementioned</a:t>
            </a:r>
          </a:p>
          <a:p>
            <a:pPr marL="685800" lvl="1" indent="-228600">
              <a:lnSpc>
                <a:spcPct val="150000"/>
              </a:lnSpc>
              <a:spcBef>
                <a:spcPts val="1000"/>
              </a:spcBef>
              <a:buSzPct val="100000"/>
            </a:pPr>
            <a:r>
              <a:rPr lang="en-GB" sz="1400" dirty="0"/>
              <a:t>Fabric DSD -&gt; used to receive and send wavelets using </a:t>
            </a:r>
            <a:r>
              <a:rPr lang="en-IN" sz="1400" dirty="0" err="1">
                <a:latin typeface="Aptos Mono" panose="020B0009020202020204" pitchFamily="49" charset="0"/>
              </a:rPr>
              <a:t>fabout_dsd</a:t>
            </a:r>
            <a:r>
              <a:rPr lang="en-IN" sz="1400" dirty="0">
                <a:latin typeface="Aptos Mono" panose="020B0009020202020204" pitchFamily="49" charset="0"/>
              </a:rPr>
              <a:t> and </a:t>
            </a:r>
            <a:r>
              <a:rPr lang="en-IN" sz="1400" dirty="0" err="1">
                <a:latin typeface="Aptos Mono" panose="020B0009020202020204" pitchFamily="49" charset="0"/>
              </a:rPr>
              <a:t>fabin_dsd</a:t>
            </a:r>
            <a:r>
              <a:rPr lang="en-IN" sz="1400" dirty="0">
                <a:latin typeface="Aptos Mono" panose="020B0009020202020204" pitchFamily="49" charset="0"/>
              </a:rPr>
              <a:t> </a:t>
            </a:r>
            <a:r>
              <a:rPr lang="en-IN" sz="1400" dirty="0">
                <a:latin typeface="Calibri" panose="020F0502020204030204" pitchFamily="34" charset="0"/>
                <a:cs typeface="Calibri" panose="020F0502020204030204" pitchFamily="34" charset="0"/>
              </a:rPr>
              <a:t>to the fabric along a </a:t>
            </a:r>
            <a:r>
              <a:rPr lang="en-IN" sz="1400" dirty="0" err="1">
                <a:latin typeface="Calibri" panose="020F0502020204030204" pitchFamily="34" charset="0"/>
                <a:cs typeface="Calibri" panose="020F0502020204030204" pitchFamily="34" charset="0"/>
              </a:rPr>
              <a:t>color</a:t>
            </a:r>
            <a:r>
              <a:rPr lang="en-IN" sz="1400" dirty="0">
                <a:latin typeface="Calibri" panose="020F0502020204030204" pitchFamily="34" charset="0"/>
                <a:cs typeface="Calibri" panose="020F0502020204030204" pitchFamily="34" charset="0"/>
              </a:rPr>
              <a:t>.</a:t>
            </a:r>
          </a:p>
          <a:p>
            <a:pPr marL="457200" lvl="1" indent="0">
              <a:lnSpc>
                <a:spcPct val="150000"/>
              </a:lnSpc>
              <a:spcBef>
                <a:spcPts val="1000"/>
              </a:spcBef>
              <a:buSzPct val="100000"/>
              <a:buNone/>
            </a:pPr>
            <a:endParaRPr lang="en-IN" sz="1400" dirty="0">
              <a:latin typeface="Calibri" panose="020F0502020204030204" pitchFamily="34" charset="0"/>
              <a:cs typeface="Calibri" panose="020F0502020204030204" pitchFamily="34" charset="0"/>
            </a:endParaRPr>
          </a:p>
          <a:p>
            <a:pPr marL="457200" lvl="1" indent="0">
              <a:lnSpc>
                <a:spcPct val="150000"/>
              </a:lnSpc>
              <a:spcBef>
                <a:spcPts val="1000"/>
              </a:spcBef>
              <a:buSzPct val="100000"/>
              <a:buNone/>
            </a:pPr>
            <a:endParaRPr lang="en-GB" sz="1400" noProof="0" dirty="0">
              <a:latin typeface="Aptos Mono" panose="020B0009020202020204" pitchFamily="49" charset="0"/>
            </a:endParaRPr>
          </a:p>
          <a:p>
            <a:pPr marL="228600" lvl="0" indent="-64135" algn="l" rtl="0">
              <a:lnSpc>
                <a:spcPct val="150000"/>
              </a:lnSpc>
              <a:spcBef>
                <a:spcPts val="1000"/>
              </a:spcBef>
              <a:spcAft>
                <a:spcPts val="0"/>
              </a:spcAft>
              <a:buClr>
                <a:schemeClr val="dk1"/>
              </a:buClr>
              <a:buSzPct val="100000"/>
              <a:buNone/>
            </a:pPr>
            <a:endParaRPr lang="en-GB" sz="1800" noProof="0" dirty="0"/>
          </a:p>
          <a:p>
            <a:pPr marL="228600" lvl="0" indent="-64135" algn="l" rtl="0">
              <a:lnSpc>
                <a:spcPct val="150000"/>
              </a:lnSpc>
              <a:spcBef>
                <a:spcPts val="1000"/>
              </a:spcBef>
              <a:spcAft>
                <a:spcPts val="0"/>
              </a:spcAft>
              <a:buClr>
                <a:schemeClr val="dk1"/>
              </a:buClr>
              <a:buSzPct val="100000"/>
              <a:buNone/>
            </a:pPr>
            <a:endParaRPr lang="en-GB" sz="1800" noProof="0" dirty="0"/>
          </a:p>
        </p:txBody>
      </p:sp>
    </p:spTree>
    <p:extLst>
      <p:ext uri="{BB962C8B-B14F-4D97-AF65-F5344CB8AC3E}">
        <p14:creationId xmlns:p14="http://schemas.microsoft.com/office/powerpoint/2010/main" val="26377578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49EA9591-94DC-CEEA-2A9E-04260065195E}"/>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33E46B77-AAC1-917A-5DEB-9D2080EF4DC6}"/>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noProof="0" dirty="0">
                <a:solidFill>
                  <a:srgbClr val="0D5672"/>
                </a:solidFill>
              </a:rPr>
              <a:t>Halo Exchange</a:t>
            </a:r>
          </a:p>
        </p:txBody>
      </p:sp>
    </p:spTree>
    <p:extLst>
      <p:ext uri="{BB962C8B-B14F-4D97-AF65-F5344CB8AC3E}">
        <p14:creationId xmlns:p14="http://schemas.microsoft.com/office/powerpoint/2010/main" val="438877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1D0BD188-EAB6-5DB0-63DE-052D5922FC19}"/>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EB887308-9494-0D81-9F42-D1B6BBF63152}"/>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Halo Exchange - briefly</a:t>
            </a:r>
            <a:endParaRPr lang="en-GB" noProof="0" dirty="0">
              <a:solidFill>
                <a:srgbClr val="0D5672"/>
              </a:solidFill>
            </a:endParaRPr>
          </a:p>
        </p:txBody>
      </p:sp>
      <p:sp>
        <p:nvSpPr>
          <p:cNvPr id="74" name="Google Shape;74;p15">
            <a:extLst>
              <a:ext uri="{FF2B5EF4-FFF2-40B4-BE49-F238E27FC236}">
                <a16:creationId xmlns:a16="http://schemas.microsoft.com/office/drawing/2014/main" id="{4B59CD54-7043-C273-1FBD-BF886266B53E}"/>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2000" b="1" dirty="0"/>
              <a:t>Halo exchange</a:t>
            </a:r>
            <a:r>
              <a:rPr lang="en-IN" sz="2000" dirty="0"/>
              <a:t> is the communication of boundary data between neighbouring subdomains in a decomposed computational grid.</a:t>
            </a:r>
          </a:p>
          <a:p>
            <a:r>
              <a:rPr lang="en-IN" sz="2000" dirty="0"/>
              <a:t>Ensures each process has up-to-date values in its </a:t>
            </a:r>
            <a:r>
              <a:rPr lang="en-IN" sz="2000" b="1" dirty="0"/>
              <a:t>ghost/halo cells</a:t>
            </a:r>
            <a:r>
              <a:rPr lang="en-IN" sz="2000" dirty="0"/>
              <a:t> required for stencil computations.</a:t>
            </a:r>
          </a:p>
          <a:p>
            <a:r>
              <a:rPr lang="en-IN" sz="2000" dirty="0"/>
              <a:t>Typically involves </a:t>
            </a:r>
            <a:r>
              <a:rPr lang="en-IN" sz="2000" b="1" dirty="0"/>
              <a:t>point-to-point communication</a:t>
            </a:r>
            <a:r>
              <a:rPr lang="en-IN" sz="2000" dirty="0"/>
              <a:t> (e.g., MPI send/</a:t>
            </a:r>
            <a:r>
              <a:rPr lang="en-IN" sz="2000" dirty="0" err="1"/>
              <a:t>recv</a:t>
            </a:r>
            <a:r>
              <a:rPr lang="en-IN" sz="2000" dirty="0"/>
              <a:t>).</a:t>
            </a:r>
          </a:p>
          <a:p>
            <a:r>
              <a:rPr lang="en-IN" sz="2000" dirty="0"/>
              <a:t>Critical for maintaining </a:t>
            </a:r>
            <a:r>
              <a:rPr lang="en-IN" sz="2000" b="1" dirty="0"/>
              <a:t>data consistency</a:t>
            </a:r>
            <a:r>
              <a:rPr lang="en-IN" sz="2000" dirty="0"/>
              <a:t>, accuracy, and scalability across distributed memory systems (yes, WSE is like a dist. memory system – loosely speaking).</a:t>
            </a:r>
          </a:p>
        </p:txBody>
      </p:sp>
    </p:spTree>
    <p:extLst>
      <p:ext uri="{BB962C8B-B14F-4D97-AF65-F5344CB8AC3E}">
        <p14:creationId xmlns:p14="http://schemas.microsoft.com/office/powerpoint/2010/main" val="10308359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ACB4E313-6212-08F8-BF89-EE352FEB43DD}"/>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DE99F24D-3CCE-406B-B39F-55A942885ADC}"/>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Halo Exchange - continued</a:t>
            </a:r>
            <a:endParaRPr lang="en-GB" noProof="0" dirty="0">
              <a:solidFill>
                <a:srgbClr val="0D5672"/>
              </a:solidFill>
            </a:endParaRPr>
          </a:p>
        </p:txBody>
      </p:sp>
      <p:sp>
        <p:nvSpPr>
          <p:cNvPr id="74" name="Google Shape;74;p15">
            <a:extLst>
              <a:ext uri="{FF2B5EF4-FFF2-40B4-BE49-F238E27FC236}">
                <a16:creationId xmlns:a16="http://schemas.microsoft.com/office/drawing/2014/main" id="{F4F2ECE6-B40E-CB81-3FC7-38F33D44241C}"/>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1800" dirty="0"/>
              <a:t>Usually simple enough to perform the p2p communication required to send the data b/w computing nodes in a traditional cluster or processor.</a:t>
            </a:r>
          </a:p>
          <a:p>
            <a:r>
              <a:rPr lang="en-IN" sz="1800" dirty="0"/>
              <a:t>Gets tricky in WSE – "we cannot safely send and receive multiple wavelets on the same </a:t>
            </a:r>
            <a:r>
              <a:rPr lang="en-IN" sz="1800" dirty="0" err="1"/>
              <a:t>color</a:t>
            </a:r>
            <a:r>
              <a:rPr lang="en-IN" sz="1800" dirty="0"/>
              <a:t> with a fixed routing”</a:t>
            </a:r>
            <a:r>
              <a:rPr lang="en-IN" sz="1800" baseline="30000" dirty="0"/>
              <a:t>1</a:t>
            </a:r>
          </a:p>
          <a:p>
            <a:r>
              <a:rPr lang="en-IN" sz="1800" dirty="0"/>
              <a:t>Result – we need to use a checkerboard communication pattern between the PEs.</a:t>
            </a:r>
          </a:p>
          <a:p>
            <a:r>
              <a:rPr lang="en-IN" sz="1800" dirty="0"/>
              <a:t>Checkerboard pattern ---- extremely complicated </a:t>
            </a:r>
            <a:r>
              <a:rPr lang="en-IN" sz="1800" dirty="0" err="1"/>
              <a:t>layout.csl</a:t>
            </a:r>
            <a:r>
              <a:rPr lang="en-IN" sz="1800" dirty="0"/>
              <a:t> file. </a:t>
            </a:r>
          </a:p>
        </p:txBody>
      </p:sp>
      <p:sp>
        <p:nvSpPr>
          <p:cNvPr id="2" name="TextBox 1">
            <a:extLst>
              <a:ext uri="{FF2B5EF4-FFF2-40B4-BE49-F238E27FC236}">
                <a16:creationId xmlns:a16="http://schemas.microsoft.com/office/drawing/2014/main" id="{73630171-4ED4-6DD5-5A21-8E52B7A897E8}"/>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12139667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AC917BEA-97EE-06C8-3DAF-F862572BCBA5}"/>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FEB02ABD-2521-18FA-1E27-AD97DE55A0A0}"/>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Checkerboard Comm. Model</a:t>
            </a:r>
            <a:endParaRPr lang="en-GB" noProof="0" dirty="0">
              <a:solidFill>
                <a:srgbClr val="0D5672"/>
              </a:solidFill>
            </a:endParaRPr>
          </a:p>
        </p:txBody>
      </p:sp>
      <p:sp>
        <p:nvSpPr>
          <p:cNvPr id="74" name="Google Shape;74;p15">
            <a:extLst>
              <a:ext uri="{FF2B5EF4-FFF2-40B4-BE49-F238E27FC236}">
                <a16:creationId xmlns:a16="http://schemas.microsoft.com/office/drawing/2014/main" id="{FA4B5A3B-E3B7-78E5-5DED-0266D8ECABC8}"/>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1800" dirty="0"/>
              <a:t>Each PE has a coordinate (0,0), (1,0), (3,1) etc.</a:t>
            </a:r>
          </a:p>
          <a:p>
            <a:r>
              <a:rPr lang="en-IN" sz="1800" dirty="0"/>
              <a:t>Need to use different colors for sending/receiving to/from</a:t>
            </a:r>
            <a:br>
              <a:rPr lang="en-IN" sz="1800" dirty="0"/>
            </a:br>
            <a:r>
              <a:rPr lang="en-IN" sz="1800" dirty="0"/>
              <a:t>a direction for a PE.</a:t>
            </a:r>
          </a:p>
          <a:p>
            <a:r>
              <a:rPr lang="en-IN" sz="1800" dirty="0"/>
              <a:t>Even PEs (0+0=0 - even)</a:t>
            </a:r>
          </a:p>
          <a:p>
            <a:r>
              <a:rPr lang="en-IN" sz="1800" dirty="0"/>
              <a:t>Odd PEs (2+1=3 - odd)</a:t>
            </a:r>
          </a:p>
          <a:p>
            <a:r>
              <a:rPr lang="en-IN" sz="1800" dirty="0"/>
              <a:t>Looks simple enough as a concept here diagrammatically, </a:t>
            </a:r>
            <a:br>
              <a:rPr lang="en-IN" sz="1800" dirty="0"/>
            </a:br>
            <a:r>
              <a:rPr lang="en-IN" sz="1800" dirty="0"/>
              <a:t>but in code… </a:t>
            </a:r>
          </a:p>
        </p:txBody>
      </p:sp>
      <p:sp>
        <p:nvSpPr>
          <p:cNvPr id="2" name="TextBox 1">
            <a:extLst>
              <a:ext uri="{FF2B5EF4-FFF2-40B4-BE49-F238E27FC236}">
                <a16:creationId xmlns:a16="http://schemas.microsoft.com/office/drawing/2014/main" id="{83D4E6E1-F101-EAF2-19F1-2DC8922099DF}"/>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pic>
        <p:nvPicPr>
          <p:cNvPr id="4" name="Picture 3" descr="A diagram of a computer game&#10;&#10;AI-generated content may be incorrect.">
            <a:extLst>
              <a:ext uri="{FF2B5EF4-FFF2-40B4-BE49-F238E27FC236}">
                <a16:creationId xmlns:a16="http://schemas.microsoft.com/office/drawing/2014/main" id="{C78C40D6-23E6-EDBE-A3DF-CE205FBD814A}"/>
              </a:ext>
            </a:extLst>
          </p:cNvPr>
          <p:cNvPicPr>
            <a:picLocks noChangeAspect="1"/>
          </p:cNvPicPr>
          <p:nvPr/>
        </p:nvPicPr>
        <p:blipFill>
          <a:blip r:embed="rId3"/>
          <a:stretch>
            <a:fillRect/>
          </a:stretch>
        </p:blipFill>
        <p:spPr>
          <a:xfrm>
            <a:off x="7414643" y="2068530"/>
            <a:ext cx="4530769" cy="3284483"/>
          </a:xfrm>
          <a:prstGeom prst="rect">
            <a:avLst/>
          </a:prstGeom>
        </p:spPr>
      </p:pic>
    </p:spTree>
    <p:extLst>
      <p:ext uri="{BB962C8B-B14F-4D97-AF65-F5344CB8AC3E}">
        <p14:creationId xmlns:p14="http://schemas.microsoft.com/office/powerpoint/2010/main" val="11126263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3E91B9D5-EF8D-AB5A-B8AF-D9AB4CF2A923}"/>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3F0BFAF1-0DE4-10E4-7A90-8E4159F117C6}"/>
              </a:ext>
            </a:extLst>
          </p:cNvPr>
          <p:cNvSpPr txBox="1">
            <a:spLocks noGrp="1"/>
          </p:cNvSpPr>
          <p:nvPr>
            <p:ph type="title"/>
          </p:nvPr>
        </p:nvSpPr>
        <p:spPr>
          <a:xfrm>
            <a:off x="838200" y="813266"/>
            <a:ext cx="10515600" cy="78475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D5672"/>
              </a:buClr>
              <a:buSzPts val="4400"/>
              <a:buFont typeface="Calibri"/>
              <a:buNone/>
            </a:pPr>
            <a:r>
              <a:rPr lang="en-GB" sz="3200" b="1" noProof="0" dirty="0">
                <a:solidFill>
                  <a:srgbClr val="0D5672"/>
                </a:solidFill>
                <a:latin typeface="Calibri"/>
                <a:ea typeface="Calibri"/>
                <a:cs typeface="Calibri"/>
                <a:sym typeface="Calibri"/>
              </a:rPr>
              <a:t>THE LAYOUT.CSL FILE FOR CHECKERBOARD PATTERN</a:t>
            </a:r>
            <a:endParaRPr lang="en-GB" sz="3200" noProof="0" dirty="0">
              <a:solidFill>
                <a:srgbClr val="0D5672"/>
              </a:solidFill>
            </a:endParaRPr>
          </a:p>
        </p:txBody>
      </p:sp>
      <p:sp>
        <p:nvSpPr>
          <p:cNvPr id="2" name="TextBox 1">
            <a:extLst>
              <a:ext uri="{FF2B5EF4-FFF2-40B4-BE49-F238E27FC236}">
                <a16:creationId xmlns:a16="http://schemas.microsoft.com/office/drawing/2014/main" id="{3D955E2D-6E84-5DA3-AA0D-553A18832DEB}"/>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pic>
        <p:nvPicPr>
          <p:cNvPr id="6" name="Screen Recording 2025-12-07 at 17.43.56.mov">
            <a:hlinkClick r:id="" action="ppaction://media"/>
            <a:extLst>
              <a:ext uri="{FF2B5EF4-FFF2-40B4-BE49-F238E27FC236}">
                <a16:creationId xmlns:a16="http://schemas.microsoft.com/office/drawing/2014/main" id="{CD0E2035-4FDA-0A80-4940-BE52368BC158}"/>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a:stretch>
            <a:fillRect/>
          </a:stretch>
        </p:blipFill>
        <p:spPr>
          <a:xfrm>
            <a:off x="3365485" y="1598021"/>
            <a:ext cx="5461030" cy="3928667"/>
          </a:xfrm>
          <a:prstGeom prst="rect">
            <a:avLst/>
          </a:prstGeom>
        </p:spPr>
      </p:pic>
    </p:spTree>
    <p:extLst>
      <p:ext uri="{BB962C8B-B14F-4D97-AF65-F5344CB8AC3E}">
        <p14:creationId xmlns:p14="http://schemas.microsoft.com/office/powerpoint/2010/main" val="2346844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ctrTitle"/>
          </p:nvPr>
        </p:nvSpPr>
        <p:spPr>
          <a:xfrm>
            <a:off x="1524000" y="1699591"/>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0D5672"/>
              </a:buClr>
              <a:buSzPts val="6000"/>
              <a:buFont typeface="Calibri"/>
              <a:buNone/>
            </a:pPr>
            <a:r>
              <a:rPr lang="en-GB" sz="3200" noProof="0" dirty="0"/>
              <a:t>Efficient Halo Exchange For Stencil-Based Scientific Codes on Cerebras Wafer-Scale Engine</a:t>
            </a:r>
          </a:p>
        </p:txBody>
      </p:sp>
      <p:sp>
        <p:nvSpPr>
          <p:cNvPr id="67" name="Google Shape;67;p14"/>
          <p:cNvSpPr txBox="1">
            <a:spLocks noGrp="1"/>
          </p:cNvSpPr>
          <p:nvPr>
            <p:ph type="subTitle" idx="1"/>
          </p:nvPr>
        </p:nvSpPr>
        <p:spPr>
          <a:xfrm>
            <a:off x="1524000" y="4106893"/>
            <a:ext cx="9144000" cy="332094"/>
          </a:xfrm>
          <a:prstGeom prst="rect">
            <a:avLst/>
          </a:prstGeom>
          <a:noFill/>
          <a:ln>
            <a:noFill/>
          </a:ln>
        </p:spPr>
        <p:txBody>
          <a:bodyPr spcFirstLastPara="1" wrap="square" lIns="91425" tIns="45700" rIns="91425" bIns="45700" anchor="t" anchorCtr="0">
            <a:normAutofit fontScale="92500" lnSpcReduction="20000"/>
          </a:bodyPr>
          <a:lstStyle/>
          <a:p>
            <a:pPr marL="0" lvl="0" indent="0" algn="ctr" rtl="0">
              <a:lnSpc>
                <a:spcPct val="90000"/>
              </a:lnSpc>
              <a:spcBef>
                <a:spcPts val="0"/>
              </a:spcBef>
              <a:spcAft>
                <a:spcPts val="0"/>
              </a:spcAft>
              <a:buClr>
                <a:schemeClr val="dk1"/>
              </a:buClr>
              <a:buSzPts val="2400"/>
              <a:buNone/>
            </a:pPr>
            <a:r>
              <a:rPr lang="en-GB" noProof="0" dirty="0"/>
              <a:t>Amartya Yadav</a:t>
            </a:r>
          </a:p>
          <a:p>
            <a:pPr marL="0" lvl="0" indent="0" algn="ctr" rtl="0">
              <a:lnSpc>
                <a:spcPct val="90000"/>
              </a:lnSpc>
              <a:spcBef>
                <a:spcPts val="0"/>
              </a:spcBef>
              <a:spcAft>
                <a:spcPts val="0"/>
              </a:spcAft>
              <a:buClr>
                <a:schemeClr val="dk1"/>
              </a:buClr>
              <a:buSzPts val="2400"/>
              <a:buNone/>
            </a:pPr>
            <a:endParaRPr lang="en-GB" noProof="0" dirty="0"/>
          </a:p>
        </p:txBody>
      </p:sp>
      <p:sp>
        <p:nvSpPr>
          <p:cNvPr id="68" name="Google Shape;68;p14"/>
          <p:cNvSpPr txBox="1">
            <a:spLocks noGrp="1"/>
          </p:cNvSpPr>
          <p:nvPr>
            <p:ph type="body" idx="2"/>
          </p:nvPr>
        </p:nvSpPr>
        <p:spPr>
          <a:xfrm>
            <a:off x="4169363" y="4438987"/>
            <a:ext cx="4158074" cy="351796"/>
          </a:xfrm>
          <a:prstGeom prst="rect">
            <a:avLst/>
          </a:prstGeom>
          <a:noFill/>
          <a:ln>
            <a:noFill/>
          </a:ln>
        </p:spPr>
        <p:txBody>
          <a:bodyPr spcFirstLastPara="1" wrap="square" lIns="91425" tIns="45700" rIns="91425" bIns="45700" anchor="t" anchorCtr="0">
            <a:normAutofit/>
          </a:bodyPr>
          <a:lstStyle/>
          <a:p>
            <a:pPr marL="228600" lvl="0" indent="-50800" rtl="0">
              <a:lnSpc>
                <a:spcPct val="90000"/>
              </a:lnSpc>
              <a:spcBef>
                <a:spcPts val="0"/>
              </a:spcBef>
              <a:spcAft>
                <a:spcPts val="0"/>
              </a:spcAft>
              <a:buClr>
                <a:schemeClr val="dk1"/>
              </a:buClr>
              <a:buSzPts val="2800"/>
              <a:buNone/>
            </a:pPr>
            <a:r>
              <a:rPr lang="en-GB" sz="1600" noProof="0" dirty="0"/>
              <a:t>MSc. HPC</a:t>
            </a:r>
            <a:r>
              <a:rPr lang="en-GB" sz="1600" dirty="0"/>
              <a:t> from</a:t>
            </a:r>
            <a:r>
              <a:rPr lang="en-GB" sz="1600" noProof="0" dirty="0"/>
              <a:t> EPCC, University of Edinburgh</a:t>
            </a:r>
          </a:p>
        </p:txBody>
      </p:sp>
      <p:sp>
        <p:nvSpPr>
          <p:cNvPr id="2" name="Google Shape;68;p14">
            <a:extLst>
              <a:ext uri="{FF2B5EF4-FFF2-40B4-BE49-F238E27FC236}">
                <a16:creationId xmlns:a16="http://schemas.microsoft.com/office/drawing/2014/main" id="{12A12CBF-09D8-DA45-0A73-EDFAD2DC6491}"/>
              </a:ext>
            </a:extLst>
          </p:cNvPr>
          <p:cNvSpPr txBox="1">
            <a:spLocks/>
          </p:cNvSpPr>
          <p:nvPr/>
        </p:nvSpPr>
        <p:spPr>
          <a:xfrm>
            <a:off x="4169363" y="4790897"/>
            <a:ext cx="4158074" cy="552528"/>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228600" indent="-50800">
              <a:spcBef>
                <a:spcPts val="0"/>
              </a:spcBef>
              <a:buFont typeface="Arial"/>
              <a:buNone/>
            </a:pPr>
            <a:r>
              <a:rPr lang="en-GB" sz="1600" dirty="0"/>
              <a:t>Developed at Edinburgh Parallel Computing Centre (EPCC), University of Edinburgh</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7905CC7C-1E78-BF05-41A2-4C27F432020A}"/>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DA19771C-0BDE-ACDE-EF21-9EDEE0E1128F}"/>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noProof="0" dirty="0">
                <a:solidFill>
                  <a:srgbClr val="0D5672"/>
                </a:solidFill>
              </a:rPr>
              <a:t>Setting up the Cerebras SDK and simulator</a:t>
            </a:r>
          </a:p>
        </p:txBody>
      </p:sp>
    </p:spTree>
    <p:extLst>
      <p:ext uri="{BB962C8B-B14F-4D97-AF65-F5344CB8AC3E}">
        <p14:creationId xmlns:p14="http://schemas.microsoft.com/office/powerpoint/2010/main" val="27799313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37FA1-66CD-E374-C314-32FEF8EAE621}"/>
              </a:ext>
            </a:extLst>
          </p:cNvPr>
          <p:cNvSpPr>
            <a:spLocks noGrp="1"/>
          </p:cNvSpPr>
          <p:nvPr>
            <p:ph type="title"/>
          </p:nvPr>
        </p:nvSpPr>
        <p:spPr/>
        <p:txBody>
          <a:bodyPr/>
          <a:lstStyle/>
          <a:p>
            <a:r>
              <a:rPr lang="en-US" dirty="0">
                <a:solidFill>
                  <a:schemeClr val="bg2"/>
                </a:solidFill>
              </a:rPr>
              <a:t>Cerebras WSE Simulator</a:t>
            </a:r>
          </a:p>
        </p:txBody>
      </p:sp>
      <p:sp>
        <p:nvSpPr>
          <p:cNvPr id="3" name="Text Placeholder 2">
            <a:extLst>
              <a:ext uri="{FF2B5EF4-FFF2-40B4-BE49-F238E27FC236}">
                <a16:creationId xmlns:a16="http://schemas.microsoft.com/office/drawing/2014/main" id="{8E64B59A-A63A-F25A-61CA-D6C1E46308CD}"/>
              </a:ext>
            </a:extLst>
          </p:cNvPr>
          <p:cNvSpPr>
            <a:spLocks noGrp="1"/>
          </p:cNvSpPr>
          <p:nvPr>
            <p:ph type="body" idx="1"/>
          </p:nvPr>
        </p:nvSpPr>
        <p:spPr>
          <a:xfrm>
            <a:off x="687371" y="1615364"/>
            <a:ext cx="10515600" cy="4099685"/>
          </a:xfrm>
        </p:spPr>
        <p:txBody>
          <a:bodyPr>
            <a:normAutofit lnSpcReduction="10000"/>
          </a:bodyPr>
          <a:lstStyle/>
          <a:p>
            <a:r>
              <a:rPr lang="en-IN" sz="2000" dirty="0"/>
              <a:t>CS-X machines are designed to be exclusive use</a:t>
            </a:r>
          </a:p>
          <a:p>
            <a:pPr lvl="1"/>
            <a:r>
              <a:rPr lang="en-IN" sz="1800" dirty="0"/>
              <a:t>Routinely developing code directly on the CSX would be a big pain, due to contending with lots of other users at the same time!</a:t>
            </a:r>
          </a:p>
          <a:p>
            <a:pPr lvl="1"/>
            <a:r>
              <a:rPr lang="en-IN" sz="1800" dirty="0"/>
              <a:t>Machine start-up time is not trivial. Almost no debugging available.</a:t>
            </a:r>
            <a:endParaRPr lang="en-US" sz="1800" dirty="0"/>
          </a:p>
          <a:p>
            <a:r>
              <a:rPr lang="en-IN" sz="1800" dirty="0"/>
              <a:t>Cerebras also provide a software simulator of the CS-X</a:t>
            </a:r>
          </a:p>
          <a:p>
            <a:pPr lvl="1"/>
            <a:r>
              <a:rPr lang="en-IN" sz="1800" dirty="0"/>
              <a:t>Simulates execution of your program by running it on the CPU</a:t>
            </a:r>
          </a:p>
          <a:p>
            <a:pPr lvl="1"/>
            <a:r>
              <a:rPr lang="en-IN" sz="1800" dirty="0"/>
              <a:t>This is generally very accurate and should be used during development to test your code</a:t>
            </a:r>
          </a:p>
          <a:p>
            <a:pPr lvl="1"/>
            <a:r>
              <a:rPr lang="en-IN" sz="1800" dirty="0"/>
              <a:t>Provides debugging tools (log files with various information, print statements, GUI (currently does not work for WSE-3 arch. – known issue))</a:t>
            </a:r>
          </a:p>
          <a:p>
            <a:pPr lvl="1"/>
            <a:r>
              <a:rPr lang="en-IN" sz="1800" dirty="0"/>
              <a:t>Can be limited in accuracy and range (scale) of programs being run due to system resource limitations</a:t>
            </a:r>
            <a:endParaRPr lang="en-US" sz="1400" dirty="0"/>
          </a:p>
          <a:p>
            <a:r>
              <a:rPr lang="en-US" sz="1800" dirty="0"/>
              <a:t>Also, we do not have access to an actual Cerebras CS-3 machine to run the code on.</a:t>
            </a:r>
          </a:p>
          <a:p>
            <a:r>
              <a:rPr lang="en-US" sz="1800" dirty="0"/>
              <a:t>Available at some labs around the world – EPCC has one. </a:t>
            </a:r>
          </a:p>
        </p:txBody>
      </p:sp>
    </p:spTree>
    <p:extLst>
      <p:ext uri="{BB962C8B-B14F-4D97-AF65-F5344CB8AC3E}">
        <p14:creationId xmlns:p14="http://schemas.microsoft.com/office/powerpoint/2010/main" val="1045943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BD40512B-BC7D-50E7-20F3-34D0A548CDAC}"/>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12700C72-E8D9-55A9-0D0C-E18D5B011778}"/>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Access the Repository and SDK</a:t>
            </a:r>
          </a:p>
        </p:txBody>
      </p:sp>
      <p:sp>
        <p:nvSpPr>
          <p:cNvPr id="74" name="Google Shape;74;p15">
            <a:extLst>
              <a:ext uri="{FF2B5EF4-FFF2-40B4-BE49-F238E27FC236}">
                <a16:creationId xmlns:a16="http://schemas.microsoft.com/office/drawing/2014/main" id="{CF31DDC0-FD68-8185-2C77-5AF2F338170B}"/>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buFont typeface="+mj-lt"/>
              <a:buAutoNum type="arabicPeriod"/>
            </a:pPr>
            <a:r>
              <a:rPr lang="en-IN" sz="1800" dirty="0"/>
              <a:t>Clone the repository from: </a:t>
            </a:r>
            <a:r>
              <a:rPr lang="en-IN" sz="1800" dirty="0">
                <a:hlinkClick r:id="rId3"/>
              </a:rPr>
              <a:t>https://github.com/amartyadav/SCI2025_CerebrasWSE_HaloEx</a:t>
            </a:r>
            <a:endParaRPr lang="en-IN" sz="1800" dirty="0"/>
          </a:p>
          <a:p>
            <a:pPr>
              <a:buFont typeface="+mj-lt"/>
              <a:buAutoNum type="arabicPeriod"/>
            </a:pPr>
            <a:r>
              <a:rPr lang="en-IN" sz="1800" dirty="0"/>
              <a:t>Download the Cerebras SDK from this link (</a:t>
            </a:r>
            <a:r>
              <a:rPr lang="en-IN" sz="1800" b="1" dirty="0"/>
              <a:t>also present in the repo inside </a:t>
            </a:r>
            <a:r>
              <a:rPr lang="en-IN" sz="1800" b="1" dirty="0" err="1"/>
              <a:t>SDK_Link.txt</a:t>
            </a:r>
            <a:r>
              <a:rPr lang="en-IN" sz="1800" dirty="0"/>
              <a:t>): </a:t>
            </a:r>
            <a:r>
              <a:rPr lang="en-IN" sz="1800" dirty="0">
                <a:hlinkClick r:id="rId4"/>
              </a:rPr>
              <a:t>https://www.dropbox.com/scl/fi/2lgy7q7rwg366wf9m9r1l/Cerebras-SDK-1.4.0-202505230211-4-d9070058.tar.gz?rlkey=fk8egs6dop9n3prrgnmz5ji6u&amp;st=fx1rehni&amp;dl=0</a:t>
            </a:r>
            <a:endParaRPr lang="en-IN" sz="1800" dirty="0"/>
          </a:p>
          <a:p>
            <a:pPr marL="114300" indent="0">
              <a:buNone/>
            </a:pPr>
            <a:r>
              <a:rPr lang="en-IN" sz="1800" b="1" dirty="0"/>
              <a:t>IMPORTANT: Remember, by using this link to download the SDK, you agree to the End User License Agreement provided by Cerebras, which can be found in the SDK directory. </a:t>
            </a:r>
            <a:r>
              <a:rPr lang="en-IN" sz="1800" b="1" u="sng" dirty="0"/>
              <a:t>This is an official link, and not my copy of the SDK</a:t>
            </a:r>
            <a:r>
              <a:rPr lang="en-IN" sz="1800" b="1" dirty="0"/>
              <a:t>. This has been given by Dr. Leighton Wilson, Senior MTS @ Cerebras, upon request, especially for this tutorial. The other official way to access it is using the SDK Request form at the Cerebras Website. This link has been provided for your convenience in this tutorial. </a:t>
            </a:r>
          </a:p>
          <a:p>
            <a:pPr marL="114300" indent="0">
              <a:buNone/>
            </a:pPr>
            <a:r>
              <a:rPr lang="en-IN" sz="1800" b="1" dirty="0">
                <a:solidFill>
                  <a:srgbClr val="FF0000"/>
                </a:solidFill>
              </a:rPr>
              <a:t>It is very important that you do not share the SDK (or any access to it using the link) without permission from Dr. Leighton Wilson/Cerebras directly.</a:t>
            </a:r>
          </a:p>
        </p:txBody>
      </p:sp>
      <p:sp>
        <p:nvSpPr>
          <p:cNvPr id="2" name="TextBox 1">
            <a:extLst>
              <a:ext uri="{FF2B5EF4-FFF2-40B4-BE49-F238E27FC236}">
                <a16:creationId xmlns:a16="http://schemas.microsoft.com/office/drawing/2014/main" id="{A73F3BAE-5969-8759-9313-C28D2AF7A857}"/>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423355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9100B6EB-6081-1AF2-63E2-7F36B2E90BBD}"/>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B5445F1F-AC39-8E2E-3086-0EC11833B8F0}"/>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Linux SDK Setup</a:t>
            </a:r>
          </a:p>
        </p:txBody>
      </p:sp>
      <p:sp>
        <p:nvSpPr>
          <p:cNvPr id="74" name="Google Shape;74;p15">
            <a:extLst>
              <a:ext uri="{FF2B5EF4-FFF2-40B4-BE49-F238E27FC236}">
                <a16:creationId xmlns:a16="http://schemas.microsoft.com/office/drawing/2014/main" id="{7DD0A963-80D8-2958-6DFD-25FDCA3A310C}"/>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buFont typeface="+mj-lt"/>
              <a:buAutoNum type="arabicPeriod"/>
            </a:pPr>
            <a:r>
              <a:rPr lang="en-IN" sz="1800" dirty="0"/>
              <a:t>In the repo, follow the instructions to set-up the SDK and Apptainer on your Linux machine. </a:t>
            </a:r>
          </a:p>
          <a:p>
            <a:pPr>
              <a:buFont typeface="+mj-lt"/>
              <a:buAutoNum type="arabicPeriod"/>
            </a:pPr>
            <a:r>
              <a:rPr lang="en-IN" sz="1800" dirty="0"/>
              <a:t>This can be found in </a:t>
            </a:r>
            <a:r>
              <a:rPr lang="en-IN" sz="1800" dirty="0">
                <a:latin typeface="Aptos Mono" panose="020B0009020202020204" pitchFamily="49" charset="0"/>
              </a:rPr>
              <a:t>SDK_Setup_Linux.rtf</a:t>
            </a:r>
          </a:p>
          <a:p>
            <a:pPr>
              <a:buFont typeface="+mj-lt"/>
              <a:buAutoNum type="arabicPeriod"/>
            </a:pPr>
            <a:r>
              <a:rPr lang="en-IN" sz="1800" dirty="0">
                <a:latin typeface="Calibri" panose="020F0502020204030204" pitchFamily="34" charset="0"/>
                <a:cs typeface="Calibri" panose="020F0502020204030204" pitchFamily="34" charset="0"/>
              </a:rPr>
              <a:t>Very straightforward to get it working on Linux</a:t>
            </a:r>
          </a:p>
        </p:txBody>
      </p:sp>
      <p:sp>
        <p:nvSpPr>
          <p:cNvPr id="2" name="TextBox 1">
            <a:extLst>
              <a:ext uri="{FF2B5EF4-FFF2-40B4-BE49-F238E27FC236}">
                <a16:creationId xmlns:a16="http://schemas.microsoft.com/office/drawing/2014/main" id="{64E21B8B-595A-45A9-84F7-D77BDDB73632}"/>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34325645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5D7F209E-0CED-A97B-7061-0EB6475DB047}"/>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9E5541B3-813D-8E90-9229-4CE414E9D4F2}"/>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macOS (Apple Silicon) SDK Setup</a:t>
            </a:r>
          </a:p>
        </p:txBody>
      </p:sp>
      <p:sp>
        <p:nvSpPr>
          <p:cNvPr id="74" name="Google Shape;74;p15">
            <a:extLst>
              <a:ext uri="{FF2B5EF4-FFF2-40B4-BE49-F238E27FC236}">
                <a16:creationId xmlns:a16="http://schemas.microsoft.com/office/drawing/2014/main" id="{5B010E15-FB31-115E-51CE-3B9D6B6955E5}"/>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buFont typeface="+mj-lt"/>
              <a:buAutoNum type="arabicPeriod"/>
            </a:pPr>
            <a:r>
              <a:rPr lang="en-IN" sz="1800" dirty="0"/>
              <a:t>In the repo, follow the instructions to set-up the SDK, Lima on your Apple Silicon macOS machine. </a:t>
            </a:r>
          </a:p>
          <a:p>
            <a:pPr>
              <a:buFont typeface="+mj-lt"/>
              <a:buAutoNum type="arabicPeriod"/>
            </a:pPr>
            <a:r>
              <a:rPr lang="en-IN" sz="1800" dirty="0"/>
              <a:t>This can be found in </a:t>
            </a:r>
            <a:r>
              <a:rPr lang="en-IN" sz="1800" dirty="0" err="1">
                <a:latin typeface="Aptos Mono" panose="020B0009020202020204" pitchFamily="49" charset="0"/>
              </a:rPr>
              <a:t>SDK_Setup_macOS.rtf</a:t>
            </a:r>
            <a:endParaRPr lang="en-IN" sz="1800" dirty="0">
              <a:latin typeface="Aptos Mono" panose="020B0009020202020204" pitchFamily="49" charset="0"/>
            </a:endParaRPr>
          </a:p>
          <a:p>
            <a:pPr>
              <a:buFont typeface="+mj-lt"/>
              <a:buAutoNum type="arabicPeriod"/>
            </a:pPr>
            <a:r>
              <a:rPr lang="en-IN" sz="1800" dirty="0">
                <a:latin typeface="Calibri" panose="020F0502020204030204" pitchFamily="34" charset="0"/>
                <a:cs typeface="Calibri" panose="020F0502020204030204" pitchFamily="34" charset="0"/>
              </a:rPr>
              <a:t>Slightly more complex to set it up on an Apple Silicon macOS machine.</a:t>
            </a:r>
          </a:p>
          <a:p>
            <a:pPr>
              <a:buFont typeface="+mj-lt"/>
              <a:buAutoNum type="arabicPeriod"/>
            </a:pPr>
            <a:r>
              <a:rPr lang="en-IN" sz="1800" dirty="0">
                <a:latin typeface="Calibri" panose="020F0502020204030204" pitchFamily="34" charset="0"/>
                <a:cs typeface="Calibri" panose="020F0502020204030204" pitchFamily="34" charset="0"/>
              </a:rPr>
              <a:t>Points to be noted:</a:t>
            </a:r>
          </a:p>
          <a:p>
            <a:pPr lvl="1"/>
            <a:r>
              <a:rPr lang="en-IN" sz="1400" dirty="0">
                <a:latin typeface="Calibri" panose="020F0502020204030204" pitchFamily="34" charset="0"/>
                <a:cs typeface="Calibri" panose="020F0502020204030204" pitchFamily="34" charset="0"/>
              </a:rPr>
              <a:t>Apple Silicon is an ARM arch. processor. The SDK specifically requires x86 arch. </a:t>
            </a:r>
          </a:p>
          <a:p>
            <a:pPr lvl="1"/>
            <a:r>
              <a:rPr lang="en-IN" sz="1400" dirty="0">
                <a:latin typeface="Calibri" panose="020F0502020204030204" pitchFamily="34" charset="0"/>
                <a:cs typeface="Calibri" panose="020F0502020204030204" pitchFamily="34" charset="0"/>
              </a:rPr>
              <a:t>This is why we make a Lima x86 Linux (Ubuntu) VM and install the SDK and simulator there.</a:t>
            </a:r>
          </a:p>
          <a:p>
            <a:pPr lvl="1"/>
            <a:r>
              <a:rPr lang="en-IN" sz="1400" dirty="0">
                <a:latin typeface="Calibri" panose="020F0502020204030204" pitchFamily="34" charset="0"/>
                <a:cs typeface="Calibri" panose="020F0502020204030204" pitchFamily="34" charset="0"/>
              </a:rPr>
              <a:t>Emulation bugs while using the simulator are possible since we are emulating x86 on ARM. This can lead to unexpected results in rare cases. Usually works flawlessly. </a:t>
            </a:r>
          </a:p>
          <a:p>
            <a:pPr lvl="1"/>
            <a:r>
              <a:rPr lang="en-IN" sz="1400" dirty="0">
                <a:latin typeface="Calibri" panose="020F0502020204030204" pitchFamily="34" charset="0"/>
                <a:cs typeface="Calibri" panose="020F0502020204030204" pitchFamily="34" charset="0"/>
              </a:rPr>
              <a:t>Is considerably slower as compared to running on x86 platform on Linux. Noticeable when compiling and also when running the code.</a:t>
            </a:r>
          </a:p>
        </p:txBody>
      </p:sp>
      <p:sp>
        <p:nvSpPr>
          <p:cNvPr id="2" name="TextBox 1">
            <a:extLst>
              <a:ext uri="{FF2B5EF4-FFF2-40B4-BE49-F238E27FC236}">
                <a16:creationId xmlns:a16="http://schemas.microsoft.com/office/drawing/2014/main" id="{4C6963BD-FCC1-5D8B-9C1E-B5E24FE9775F}"/>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21621222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D582338F-B51D-C1D2-ED7F-D9BFD29E3DB4}"/>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F3E9A20D-2397-1211-77B1-FA68092A80DC}"/>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Windows (WSL) SDK Setup</a:t>
            </a:r>
          </a:p>
        </p:txBody>
      </p:sp>
      <p:sp>
        <p:nvSpPr>
          <p:cNvPr id="74" name="Google Shape;74;p15">
            <a:extLst>
              <a:ext uri="{FF2B5EF4-FFF2-40B4-BE49-F238E27FC236}">
                <a16:creationId xmlns:a16="http://schemas.microsoft.com/office/drawing/2014/main" id="{14019F46-58CE-5906-0572-8C3C702221B6}"/>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buFont typeface="+mj-lt"/>
              <a:buAutoNum type="arabicPeriod"/>
            </a:pPr>
            <a:r>
              <a:rPr lang="en-IN" sz="1800" dirty="0">
                <a:latin typeface="Calibri" panose="020F0502020204030204" pitchFamily="34" charset="0"/>
                <a:cs typeface="Calibri" panose="020F0502020204030204" pitchFamily="34" charset="0"/>
              </a:rPr>
              <a:t>Running the SDK on Windows using WSL (Windows Subsystem for Linux) has not been tested recently. It has been known to work, and was used primarily for developing my research code.</a:t>
            </a:r>
          </a:p>
          <a:p>
            <a:pPr>
              <a:buFont typeface="+mj-lt"/>
              <a:buAutoNum type="arabicPeriod"/>
            </a:pPr>
            <a:r>
              <a:rPr lang="en-IN" sz="1800" dirty="0">
                <a:latin typeface="Calibri" panose="020F0502020204030204" pitchFamily="34" charset="0"/>
                <a:cs typeface="Calibri" panose="020F0502020204030204" pitchFamily="34" charset="0"/>
              </a:rPr>
              <a:t>This was 6 months ago. Not been tested recently. </a:t>
            </a:r>
          </a:p>
          <a:p>
            <a:pPr>
              <a:buFont typeface="+mj-lt"/>
              <a:buAutoNum type="arabicPeriod"/>
            </a:pPr>
            <a:r>
              <a:rPr lang="en-IN" sz="1800" dirty="0">
                <a:latin typeface="Calibri" panose="020F0502020204030204" pitchFamily="34" charset="0"/>
                <a:cs typeface="Calibri" panose="020F0502020204030204" pitchFamily="34" charset="0"/>
              </a:rPr>
              <a:t>It might still work, or could fail due to external factors.</a:t>
            </a:r>
          </a:p>
          <a:p>
            <a:pPr>
              <a:buFont typeface="+mj-lt"/>
              <a:buAutoNum type="arabicPeriod"/>
            </a:pPr>
            <a:r>
              <a:rPr lang="en-IN" sz="1800" dirty="0">
                <a:latin typeface="Calibri" panose="020F0502020204030204" pitchFamily="34" charset="0"/>
                <a:cs typeface="Calibri" panose="020F0502020204030204" pitchFamily="34" charset="0"/>
              </a:rPr>
              <a:t>If you are using a Windows machine, it is worthwhile to try the SDK+Simulator on WSL. Instructions are exactly the same as for Linux, but to be followed in the WSL environment.</a:t>
            </a:r>
          </a:p>
          <a:p>
            <a:pPr>
              <a:buFont typeface="+mj-lt"/>
              <a:buAutoNum type="arabicPeriod"/>
            </a:pPr>
            <a:r>
              <a:rPr lang="en-IN" sz="1800" dirty="0">
                <a:latin typeface="Calibri" panose="020F0502020204030204" pitchFamily="34" charset="0"/>
                <a:cs typeface="Calibri" panose="020F0502020204030204" pitchFamily="34" charset="0"/>
              </a:rPr>
              <a:t>Not possible to run without WSL (directly in Windows). Also not tested for ARM windows machines.</a:t>
            </a:r>
          </a:p>
        </p:txBody>
      </p:sp>
      <p:sp>
        <p:nvSpPr>
          <p:cNvPr id="2" name="TextBox 1">
            <a:extLst>
              <a:ext uri="{FF2B5EF4-FFF2-40B4-BE49-F238E27FC236}">
                <a16:creationId xmlns:a16="http://schemas.microsoft.com/office/drawing/2014/main" id="{5674CC1C-8232-311E-0E2F-5602092FFB71}"/>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42895680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7178E41A-F18B-CBAC-BC57-0D0DBF366CE1}"/>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10CF968B-ACC9-2DC6-6469-0AD62089E891}"/>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noProof="0" dirty="0">
                <a:solidFill>
                  <a:srgbClr val="0D5672"/>
                </a:solidFill>
              </a:rPr>
              <a:t>Implementing the Halo Exchange on WSE-3</a:t>
            </a:r>
            <a:br>
              <a:rPr lang="en-GB" noProof="0" dirty="0">
                <a:solidFill>
                  <a:srgbClr val="0D5672"/>
                </a:solidFill>
              </a:rPr>
            </a:br>
            <a:r>
              <a:rPr lang="en-GB" noProof="0" dirty="0">
                <a:solidFill>
                  <a:srgbClr val="0D5672"/>
                </a:solidFill>
              </a:rPr>
              <a:t>(Coding)</a:t>
            </a:r>
          </a:p>
        </p:txBody>
      </p:sp>
    </p:spTree>
    <p:extLst>
      <p:ext uri="{BB962C8B-B14F-4D97-AF65-F5344CB8AC3E}">
        <p14:creationId xmlns:p14="http://schemas.microsoft.com/office/powerpoint/2010/main" val="10169708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1B0D52-2CED-790C-4CE9-5D03A4C351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204336-7DED-6C82-3338-165AA7B17788}"/>
              </a:ext>
            </a:extLst>
          </p:cNvPr>
          <p:cNvSpPr>
            <a:spLocks noGrp="1"/>
          </p:cNvSpPr>
          <p:nvPr>
            <p:ph type="title"/>
          </p:nvPr>
        </p:nvSpPr>
        <p:spPr/>
        <p:txBody>
          <a:bodyPr/>
          <a:lstStyle/>
          <a:p>
            <a:r>
              <a:rPr lang="en-US" dirty="0">
                <a:solidFill>
                  <a:schemeClr val="bg2"/>
                </a:solidFill>
                <a:latin typeface="Calibri" panose="020F0502020204030204" pitchFamily="34" charset="0"/>
                <a:cs typeface="Calibri" panose="020F0502020204030204" pitchFamily="34" charset="0"/>
              </a:rPr>
              <a:t>Instructions</a:t>
            </a:r>
          </a:p>
        </p:txBody>
      </p:sp>
      <p:sp>
        <p:nvSpPr>
          <p:cNvPr id="3" name="Text Placeholder 2">
            <a:extLst>
              <a:ext uri="{FF2B5EF4-FFF2-40B4-BE49-F238E27FC236}">
                <a16:creationId xmlns:a16="http://schemas.microsoft.com/office/drawing/2014/main" id="{3BB54339-8D11-28EA-7979-8583896BE01F}"/>
              </a:ext>
            </a:extLst>
          </p:cNvPr>
          <p:cNvSpPr>
            <a:spLocks noGrp="1"/>
          </p:cNvSpPr>
          <p:nvPr>
            <p:ph type="body" idx="1"/>
          </p:nvPr>
        </p:nvSpPr>
        <p:spPr/>
        <p:txBody>
          <a:bodyPr>
            <a:normAutofit/>
          </a:bodyPr>
          <a:lstStyle/>
          <a:p>
            <a:r>
              <a:rPr lang="en-US" sz="1800" dirty="0"/>
              <a:t>The directory </a:t>
            </a:r>
            <a:r>
              <a:rPr lang="en-US" sz="1800" dirty="0" err="1">
                <a:latin typeface="Aptos Mono" panose="020B0009020202020204" pitchFamily="49" charset="0"/>
              </a:rPr>
              <a:t>Tutorial_Code</a:t>
            </a:r>
            <a:r>
              <a:rPr lang="en-US" sz="1800" dirty="0"/>
              <a:t> has the exercise code for you to work on. It has all the instructions as comments, and some portion of the code has been done. It has been structured as a lab/exercise – easy enough to follow using the examples given in the code, but challenging enough to make you think.</a:t>
            </a:r>
          </a:p>
          <a:p>
            <a:r>
              <a:rPr lang="en-US" sz="1800" dirty="0"/>
              <a:t>I will explain what needs to be done as well, while we go through the code in depth.</a:t>
            </a:r>
          </a:p>
          <a:p>
            <a:r>
              <a:rPr lang="en-US" sz="1800" dirty="0"/>
              <a:t>If you get stuck, refer to the complete solution in the </a:t>
            </a:r>
            <a:r>
              <a:rPr lang="en-US" sz="1800" dirty="0" err="1">
                <a:latin typeface="Aptos Mono" panose="020B0009020202020204" pitchFamily="49" charset="0"/>
              </a:rPr>
              <a:t>Reference_Code_Complete</a:t>
            </a:r>
            <a:r>
              <a:rPr lang="en-US" sz="1800" dirty="0">
                <a:latin typeface="Aptos Mono" panose="020B0009020202020204" pitchFamily="49" charset="0"/>
              </a:rPr>
              <a:t> </a:t>
            </a:r>
            <a:r>
              <a:rPr lang="en-US" sz="1800" dirty="0"/>
              <a:t>directory. Some variable names might be different along with other minor differences.</a:t>
            </a:r>
          </a:p>
          <a:p>
            <a:endParaRPr lang="en-US" sz="1800" dirty="0"/>
          </a:p>
        </p:txBody>
      </p:sp>
    </p:spTree>
    <p:extLst>
      <p:ext uri="{BB962C8B-B14F-4D97-AF65-F5344CB8AC3E}">
        <p14:creationId xmlns:p14="http://schemas.microsoft.com/office/powerpoint/2010/main" val="4188943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8FAD9-2EB1-88EB-2380-30D2708D7890}"/>
              </a:ext>
            </a:extLst>
          </p:cNvPr>
          <p:cNvSpPr>
            <a:spLocks noGrp="1"/>
          </p:cNvSpPr>
          <p:nvPr>
            <p:ph type="title"/>
          </p:nvPr>
        </p:nvSpPr>
        <p:spPr/>
        <p:txBody>
          <a:bodyPr/>
          <a:lstStyle/>
          <a:p>
            <a:r>
              <a:rPr lang="en-US" dirty="0">
                <a:solidFill>
                  <a:schemeClr val="bg2"/>
                </a:solidFill>
                <a:latin typeface="Aptos Mono" panose="020B0009020202020204" pitchFamily="49" charset="0"/>
              </a:rPr>
              <a:t>layout.csl</a:t>
            </a:r>
            <a:endParaRPr lang="en-US" dirty="0">
              <a:solidFill>
                <a:schemeClr val="bg2"/>
              </a:solidFill>
            </a:endParaRPr>
          </a:p>
        </p:txBody>
      </p:sp>
      <p:sp>
        <p:nvSpPr>
          <p:cNvPr id="3" name="Text Placeholder 2">
            <a:extLst>
              <a:ext uri="{FF2B5EF4-FFF2-40B4-BE49-F238E27FC236}">
                <a16:creationId xmlns:a16="http://schemas.microsoft.com/office/drawing/2014/main" id="{0B9603F0-271A-1DCD-5218-C39EEF4EACCA}"/>
              </a:ext>
            </a:extLst>
          </p:cNvPr>
          <p:cNvSpPr>
            <a:spLocks noGrp="1"/>
          </p:cNvSpPr>
          <p:nvPr>
            <p:ph type="body" idx="1"/>
          </p:nvPr>
        </p:nvSpPr>
        <p:spPr/>
        <p:txBody>
          <a:bodyPr>
            <a:normAutofit/>
          </a:bodyPr>
          <a:lstStyle/>
          <a:p>
            <a:r>
              <a:rPr lang="en-US" sz="1800" dirty="0"/>
              <a:t>Will set up a 4x4 grid of PEs for computation</a:t>
            </a:r>
          </a:p>
          <a:p>
            <a:r>
              <a:rPr lang="en-US" sz="1800" dirty="0"/>
              <a:t>Will define colors and route configs. for each PE</a:t>
            </a:r>
          </a:p>
          <a:p>
            <a:r>
              <a:rPr lang="en-US" sz="1800" dirty="0"/>
              <a:t>This will be done following the checkerboard pattern discussed previously</a:t>
            </a:r>
          </a:p>
        </p:txBody>
      </p:sp>
    </p:spTree>
    <p:extLst>
      <p:ext uri="{BB962C8B-B14F-4D97-AF65-F5344CB8AC3E}">
        <p14:creationId xmlns:p14="http://schemas.microsoft.com/office/powerpoint/2010/main" val="24272468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661527-113C-F0D3-EA6C-4B7C1DB275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6AE418-1076-7913-416F-261331B39F01}"/>
              </a:ext>
            </a:extLst>
          </p:cNvPr>
          <p:cNvSpPr>
            <a:spLocks noGrp="1"/>
          </p:cNvSpPr>
          <p:nvPr>
            <p:ph type="title"/>
          </p:nvPr>
        </p:nvSpPr>
        <p:spPr/>
        <p:txBody>
          <a:bodyPr>
            <a:normAutofit/>
          </a:bodyPr>
          <a:lstStyle/>
          <a:p>
            <a:r>
              <a:rPr lang="en-US" sz="3600" dirty="0">
                <a:solidFill>
                  <a:schemeClr val="bg2"/>
                </a:solidFill>
                <a:latin typeface="Aptos Mono" panose="020B0009020202020204" pitchFamily="49" charset="0"/>
              </a:rPr>
              <a:t>layout.csl</a:t>
            </a:r>
            <a:r>
              <a:rPr lang="en-US" sz="3600" dirty="0">
                <a:solidFill>
                  <a:schemeClr val="bg2"/>
                </a:solidFill>
                <a:latin typeface="Calibri" panose="020F0502020204030204" pitchFamily="34" charset="0"/>
                <a:cs typeface="Calibri" panose="020F0502020204030204" pitchFamily="34" charset="0"/>
              </a:rPr>
              <a:t> – non-periodic boundary</a:t>
            </a:r>
            <a:endParaRPr lang="en-US" sz="3600" dirty="0">
              <a:solidFill>
                <a:schemeClr val="bg2"/>
              </a:solidFill>
            </a:endParaRPr>
          </a:p>
        </p:txBody>
      </p:sp>
      <p:sp>
        <p:nvSpPr>
          <p:cNvPr id="3" name="Text Placeholder 2">
            <a:extLst>
              <a:ext uri="{FF2B5EF4-FFF2-40B4-BE49-F238E27FC236}">
                <a16:creationId xmlns:a16="http://schemas.microsoft.com/office/drawing/2014/main" id="{64D48D2A-AFA6-23BF-FF45-979DC5DC189D}"/>
              </a:ext>
            </a:extLst>
          </p:cNvPr>
          <p:cNvSpPr>
            <a:spLocks noGrp="1"/>
          </p:cNvSpPr>
          <p:nvPr>
            <p:ph type="body" idx="1"/>
          </p:nvPr>
        </p:nvSpPr>
        <p:spPr>
          <a:xfrm>
            <a:off x="706616" y="1635539"/>
            <a:ext cx="10269718" cy="1046923"/>
          </a:xfrm>
        </p:spPr>
        <p:txBody>
          <a:bodyPr>
            <a:normAutofit lnSpcReduction="10000"/>
          </a:bodyPr>
          <a:lstStyle/>
          <a:p>
            <a:r>
              <a:rPr lang="en-US" sz="1800" dirty="0"/>
              <a:t>We will set up a non-periodic boundary communication pattern</a:t>
            </a:r>
          </a:p>
          <a:p>
            <a:r>
              <a:rPr lang="en-US" sz="1800" dirty="0"/>
              <a:t>This means that the top-left PE will only exchange with the east and south </a:t>
            </a:r>
            <a:r>
              <a:rPr lang="en-US" sz="1800" dirty="0" err="1"/>
              <a:t>neighbours</a:t>
            </a:r>
            <a:r>
              <a:rPr lang="en-US" sz="1800" dirty="0"/>
              <a:t>, bottom right PE will only exchange with the west and north </a:t>
            </a:r>
            <a:r>
              <a:rPr lang="en-US" sz="1800" dirty="0" err="1"/>
              <a:t>neighbours</a:t>
            </a:r>
            <a:r>
              <a:rPr lang="en-US" sz="1800" dirty="0"/>
              <a:t> etc.</a:t>
            </a:r>
          </a:p>
          <a:p>
            <a:pPr marL="114300" indent="0">
              <a:buNone/>
            </a:pPr>
            <a:endParaRPr lang="en-US" sz="1800" dirty="0"/>
          </a:p>
        </p:txBody>
      </p:sp>
      <p:grpSp>
        <p:nvGrpSpPr>
          <p:cNvPr id="28" name="Group 27">
            <a:extLst>
              <a:ext uri="{FF2B5EF4-FFF2-40B4-BE49-F238E27FC236}">
                <a16:creationId xmlns:a16="http://schemas.microsoft.com/office/drawing/2014/main" id="{0EE126C2-1022-6EB1-2783-151BD9A40959}"/>
              </a:ext>
            </a:extLst>
          </p:cNvPr>
          <p:cNvGrpSpPr/>
          <p:nvPr/>
        </p:nvGrpSpPr>
        <p:grpSpPr>
          <a:xfrm>
            <a:off x="3355942" y="2682461"/>
            <a:ext cx="3987538" cy="3378973"/>
            <a:chOff x="2526385" y="2780656"/>
            <a:chExt cx="2568610" cy="2368372"/>
          </a:xfrm>
        </p:grpSpPr>
        <p:sp>
          <p:nvSpPr>
            <p:cNvPr id="9" name="Rectangle 8">
              <a:extLst>
                <a:ext uri="{FF2B5EF4-FFF2-40B4-BE49-F238E27FC236}">
                  <a16:creationId xmlns:a16="http://schemas.microsoft.com/office/drawing/2014/main" id="{70695CBA-472D-A54B-978D-03B7582FDF05}"/>
                </a:ext>
              </a:extLst>
            </p:cNvPr>
            <p:cNvSpPr/>
            <p:nvPr/>
          </p:nvSpPr>
          <p:spPr>
            <a:xfrm>
              <a:off x="3232415" y="4013709"/>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1,2</a:t>
              </a:r>
            </a:p>
          </p:txBody>
        </p:sp>
        <p:sp>
          <p:nvSpPr>
            <p:cNvPr id="10" name="Rectangle 9">
              <a:extLst>
                <a:ext uri="{FF2B5EF4-FFF2-40B4-BE49-F238E27FC236}">
                  <a16:creationId xmlns:a16="http://schemas.microsoft.com/office/drawing/2014/main" id="{9FF9FF39-2C2A-C4A5-EC08-942EBE68BE1A}"/>
                </a:ext>
              </a:extLst>
            </p:cNvPr>
            <p:cNvSpPr/>
            <p:nvPr/>
          </p:nvSpPr>
          <p:spPr>
            <a:xfrm>
              <a:off x="2526385" y="4013709"/>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0,2</a:t>
              </a:r>
            </a:p>
          </p:txBody>
        </p:sp>
        <p:sp>
          <p:nvSpPr>
            <p:cNvPr id="15" name="Rectangle 14">
              <a:extLst>
                <a:ext uri="{FF2B5EF4-FFF2-40B4-BE49-F238E27FC236}">
                  <a16:creationId xmlns:a16="http://schemas.microsoft.com/office/drawing/2014/main" id="{0782319E-6210-E6D4-12DB-036085EEE290}"/>
                </a:ext>
              </a:extLst>
            </p:cNvPr>
            <p:cNvSpPr/>
            <p:nvPr/>
          </p:nvSpPr>
          <p:spPr>
            <a:xfrm>
              <a:off x="4574559" y="3397181"/>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3,1</a:t>
              </a:r>
            </a:p>
          </p:txBody>
        </p:sp>
        <p:sp>
          <p:nvSpPr>
            <p:cNvPr id="16" name="Rectangle 15">
              <a:extLst>
                <a:ext uri="{FF2B5EF4-FFF2-40B4-BE49-F238E27FC236}">
                  <a16:creationId xmlns:a16="http://schemas.microsoft.com/office/drawing/2014/main" id="{D9A5C7D8-3B21-D345-E1C4-534F417A1921}"/>
                </a:ext>
              </a:extLst>
            </p:cNvPr>
            <p:cNvSpPr/>
            <p:nvPr/>
          </p:nvSpPr>
          <p:spPr>
            <a:xfrm>
              <a:off x="3903487" y="3397647"/>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2,1</a:t>
              </a:r>
            </a:p>
          </p:txBody>
        </p:sp>
        <p:sp>
          <p:nvSpPr>
            <p:cNvPr id="17" name="Rectangle 16">
              <a:extLst>
                <a:ext uri="{FF2B5EF4-FFF2-40B4-BE49-F238E27FC236}">
                  <a16:creationId xmlns:a16="http://schemas.microsoft.com/office/drawing/2014/main" id="{8043C308-8E5E-6721-5F22-231C3173157C}"/>
                </a:ext>
              </a:extLst>
            </p:cNvPr>
            <p:cNvSpPr/>
            <p:nvPr/>
          </p:nvSpPr>
          <p:spPr>
            <a:xfrm>
              <a:off x="3232415" y="3397183"/>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1,1</a:t>
              </a:r>
            </a:p>
          </p:txBody>
        </p:sp>
        <p:sp>
          <p:nvSpPr>
            <p:cNvPr id="11" name="Rectangle 10">
              <a:extLst>
                <a:ext uri="{FF2B5EF4-FFF2-40B4-BE49-F238E27FC236}">
                  <a16:creationId xmlns:a16="http://schemas.microsoft.com/office/drawing/2014/main" id="{9426A113-9098-0B06-5315-5E41F754D6EA}"/>
                </a:ext>
              </a:extLst>
            </p:cNvPr>
            <p:cNvSpPr/>
            <p:nvPr/>
          </p:nvSpPr>
          <p:spPr>
            <a:xfrm>
              <a:off x="4572011" y="2780656"/>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3,0</a:t>
              </a:r>
            </a:p>
          </p:txBody>
        </p:sp>
        <p:sp>
          <p:nvSpPr>
            <p:cNvPr id="12" name="Rectangle 11">
              <a:extLst>
                <a:ext uri="{FF2B5EF4-FFF2-40B4-BE49-F238E27FC236}">
                  <a16:creationId xmlns:a16="http://schemas.microsoft.com/office/drawing/2014/main" id="{4F6E66BB-4BE9-7FA3-F377-4C32DFCDA816}"/>
                </a:ext>
              </a:extLst>
            </p:cNvPr>
            <p:cNvSpPr/>
            <p:nvPr/>
          </p:nvSpPr>
          <p:spPr>
            <a:xfrm>
              <a:off x="2526385" y="2780657"/>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0,0</a:t>
              </a:r>
            </a:p>
          </p:txBody>
        </p:sp>
        <p:sp>
          <p:nvSpPr>
            <p:cNvPr id="13" name="Rectangle 12">
              <a:extLst>
                <a:ext uri="{FF2B5EF4-FFF2-40B4-BE49-F238E27FC236}">
                  <a16:creationId xmlns:a16="http://schemas.microsoft.com/office/drawing/2014/main" id="{233A21BD-32F0-E2AC-C5D8-BEA0173BE801}"/>
                </a:ext>
              </a:extLst>
            </p:cNvPr>
            <p:cNvSpPr/>
            <p:nvPr/>
          </p:nvSpPr>
          <p:spPr>
            <a:xfrm>
              <a:off x="3903487" y="2780656"/>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14" name="Rectangle 13">
              <a:extLst>
                <a:ext uri="{FF2B5EF4-FFF2-40B4-BE49-F238E27FC236}">
                  <a16:creationId xmlns:a16="http://schemas.microsoft.com/office/drawing/2014/main" id="{57A1DAE9-FED0-3A02-A89B-A61C97836ED8}"/>
                </a:ext>
              </a:extLst>
            </p:cNvPr>
            <p:cNvSpPr/>
            <p:nvPr/>
          </p:nvSpPr>
          <p:spPr>
            <a:xfrm>
              <a:off x="3214936" y="2780657"/>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18" name="Rectangle 17">
              <a:extLst>
                <a:ext uri="{FF2B5EF4-FFF2-40B4-BE49-F238E27FC236}">
                  <a16:creationId xmlns:a16="http://schemas.microsoft.com/office/drawing/2014/main" id="{C04EB768-CA1A-2834-8CCE-852F60F2D9E4}"/>
                </a:ext>
              </a:extLst>
            </p:cNvPr>
            <p:cNvSpPr/>
            <p:nvPr/>
          </p:nvSpPr>
          <p:spPr>
            <a:xfrm>
              <a:off x="2526385" y="3397183"/>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0,1</a:t>
              </a:r>
            </a:p>
          </p:txBody>
        </p:sp>
        <p:sp>
          <p:nvSpPr>
            <p:cNvPr id="21" name="Rectangle 20">
              <a:extLst>
                <a:ext uri="{FF2B5EF4-FFF2-40B4-BE49-F238E27FC236}">
                  <a16:creationId xmlns:a16="http://schemas.microsoft.com/office/drawing/2014/main" id="{FF5C6FF8-0291-11D4-EF25-8E70260855DD}"/>
                </a:ext>
              </a:extLst>
            </p:cNvPr>
            <p:cNvSpPr/>
            <p:nvPr/>
          </p:nvSpPr>
          <p:spPr>
            <a:xfrm>
              <a:off x="4574559" y="4013706"/>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3,2</a:t>
              </a:r>
            </a:p>
          </p:txBody>
        </p:sp>
        <p:sp>
          <p:nvSpPr>
            <p:cNvPr id="22" name="Rectangle 21">
              <a:extLst>
                <a:ext uri="{FF2B5EF4-FFF2-40B4-BE49-F238E27FC236}">
                  <a16:creationId xmlns:a16="http://schemas.microsoft.com/office/drawing/2014/main" id="{540BB4A0-6E62-F526-4149-522AEF332FC2}"/>
                </a:ext>
              </a:extLst>
            </p:cNvPr>
            <p:cNvSpPr/>
            <p:nvPr/>
          </p:nvSpPr>
          <p:spPr>
            <a:xfrm>
              <a:off x="3903487" y="4014172"/>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2,2</a:t>
              </a:r>
            </a:p>
          </p:txBody>
        </p:sp>
        <p:sp>
          <p:nvSpPr>
            <p:cNvPr id="23" name="Rectangle 22">
              <a:extLst>
                <a:ext uri="{FF2B5EF4-FFF2-40B4-BE49-F238E27FC236}">
                  <a16:creationId xmlns:a16="http://schemas.microsoft.com/office/drawing/2014/main" id="{8C419F8A-2A59-A5A4-F460-9A0258F9E880}"/>
                </a:ext>
              </a:extLst>
            </p:cNvPr>
            <p:cNvSpPr/>
            <p:nvPr/>
          </p:nvSpPr>
          <p:spPr>
            <a:xfrm>
              <a:off x="3232415" y="4630234"/>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1,3</a:t>
              </a:r>
            </a:p>
          </p:txBody>
        </p:sp>
        <p:sp>
          <p:nvSpPr>
            <p:cNvPr id="24" name="Rectangle 23">
              <a:extLst>
                <a:ext uri="{FF2B5EF4-FFF2-40B4-BE49-F238E27FC236}">
                  <a16:creationId xmlns:a16="http://schemas.microsoft.com/office/drawing/2014/main" id="{2B6FBCA2-54A5-7A71-8E17-DE090A4408D7}"/>
                </a:ext>
              </a:extLst>
            </p:cNvPr>
            <p:cNvSpPr/>
            <p:nvPr/>
          </p:nvSpPr>
          <p:spPr>
            <a:xfrm>
              <a:off x="2526385" y="4630234"/>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0,3</a:t>
              </a:r>
            </a:p>
          </p:txBody>
        </p:sp>
        <p:sp>
          <p:nvSpPr>
            <p:cNvPr id="25" name="Rectangle 24">
              <a:extLst>
                <a:ext uri="{FF2B5EF4-FFF2-40B4-BE49-F238E27FC236}">
                  <a16:creationId xmlns:a16="http://schemas.microsoft.com/office/drawing/2014/main" id="{44E907F7-6486-53BD-558C-F6AFE484B9AA}"/>
                </a:ext>
              </a:extLst>
            </p:cNvPr>
            <p:cNvSpPr/>
            <p:nvPr/>
          </p:nvSpPr>
          <p:spPr>
            <a:xfrm>
              <a:off x="4574559" y="4630231"/>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3,3</a:t>
              </a:r>
            </a:p>
          </p:txBody>
        </p:sp>
        <p:sp>
          <p:nvSpPr>
            <p:cNvPr id="26" name="Rectangle 25">
              <a:extLst>
                <a:ext uri="{FF2B5EF4-FFF2-40B4-BE49-F238E27FC236}">
                  <a16:creationId xmlns:a16="http://schemas.microsoft.com/office/drawing/2014/main" id="{EB60AE3E-D215-8C6A-C6EF-65EC038809B8}"/>
                </a:ext>
              </a:extLst>
            </p:cNvPr>
            <p:cNvSpPr/>
            <p:nvPr/>
          </p:nvSpPr>
          <p:spPr>
            <a:xfrm>
              <a:off x="3903487" y="4630697"/>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2,3</a:t>
              </a:r>
            </a:p>
          </p:txBody>
        </p:sp>
      </p:grpSp>
      <p:grpSp>
        <p:nvGrpSpPr>
          <p:cNvPr id="57" name="Group 56">
            <a:extLst>
              <a:ext uri="{FF2B5EF4-FFF2-40B4-BE49-F238E27FC236}">
                <a16:creationId xmlns:a16="http://schemas.microsoft.com/office/drawing/2014/main" id="{E412555C-6744-8789-A499-070477698183}"/>
              </a:ext>
            </a:extLst>
          </p:cNvPr>
          <p:cNvGrpSpPr/>
          <p:nvPr/>
        </p:nvGrpSpPr>
        <p:grpSpPr>
          <a:xfrm>
            <a:off x="4163872" y="3052215"/>
            <a:ext cx="260984" cy="2650503"/>
            <a:chOff x="4163872" y="3052215"/>
            <a:chExt cx="260984" cy="2650503"/>
          </a:xfrm>
        </p:grpSpPr>
        <p:cxnSp>
          <p:nvCxnSpPr>
            <p:cNvPr id="30" name="Straight Arrow Connector 29">
              <a:extLst>
                <a:ext uri="{FF2B5EF4-FFF2-40B4-BE49-F238E27FC236}">
                  <a16:creationId xmlns:a16="http://schemas.microsoft.com/office/drawing/2014/main" id="{321E269F-4D0E-B44B-DB65-C38B59EE914B}"/>
                </a:ext>
              </a:extLst>
            </p:cNvPr>
            <p:cNvCxnSpPr>
              <a:stCxn id="12" idx="3"/>
              <a:endCxn id="14" idx="1"/>
            </p:cNvCxnSpPr>
            <p:nvPr/>
          </p:nvCxnSpPr>
          <p:spPr>
            <a:xfrm>
              <a:off x="4163872" y="305221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9AFF7E0-F02C-7E85-A7BA-D12B3052A80E}"/>
                </a:ext>
              </a:extLst>
            </p:cNvPr>
            <p:cNvCxnSpPr/>
            <p:nvPr/>
          </p:nvCxnSpPr>
          <p:spPr>
            <a:xfrm>
              <a:off x="4163872" y="393990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A76CB43E-BA28-CB31-4BE3-847E26AB1C0F}"/>
                </a:ext>
              </a:extLst>
            </p:cNvPr>
            <p:cNvCxnSpPr/>
            <p:nvPr/>
          </p:nvCxnSpPr>
          <p:spPr>
            <a:xfrm>
              <a:off x="4163872" y="4816599"/>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FED2F1D-3D48-6543-7B71-24F956F958A8}"/>
                </a:ext>
              </a:extLst>
            </p:cNvPr>
            <p:cNvCxnSpPr/>
            <p:nvPr/>
          </p:nvCxnSpPr>
          <p:spPr>
            <a:xfrm>
              <a:off x="4163872" y="5702718"/>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45D4FC27-91BD-8126-D63D-94444D2332F2}"/>
              </a:ext>
            </a:extLst>
          </p:cNvPr>
          <p:cNvGrpSpPr/>
          <p:nvPr/>
        </p:nvGrpSpPr>
        <p:grpSpPr>
          <a:xfrm>
            <a:off x="3759907" y="3316807"/>
            <a:ext cx="183" cy="1976553"/>
            <a:chOff x="3759907" y="3316807"/>
            <a:chExt cx="183" cy="1976553"/>
          </a:xfrm>
        </p:grpSpPr>
        <p:cxnSp>
          <p:nvCxnSpPr>
            <p:cNvPr id="36" name="Straight Arrow Connector 35">
              <a:extLst>
                <a:ext uri="{FF2B5EF4-FFF2-40B4-BE49-F238E27FC236}">
                  <a16:creationId xmlns:a16="http://schemas.microsoft.com/office/drawing/2014/main" id="{CCB651C7-33EB-583A-7AA5-ED1535937E68}"/>
                </a:ext>
              </a:extLst>
            </p:cNvPr>
            <p:cNvCxnSpPr>
              <a:cxnSpLocks/>
            </p:cNvCxnSpPr>
            <p:nvPr/>
          </p:nvCxnSpPr>
          <p:spPr>
            <a:xfrm>
              <a:off x="3759907" y="3316807"/>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2B0DF4F4-5554-D229-8CBC-B18FECDF47AA}"/>
                </a:ext>
              </a:extLst>
            </p:cNvPr>
            <p:cNvCxnSpPr>
              <a:cxnSpLocks/>
            </p:cNvCxnSpPr>
            <p:nvPr/>
          </p:nvCxnSpPr>
          <p:spPr>
            <a:xfrm>
              <a:off x="3760090" y="41893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D7759E40-3FFA-6389-BEDA-D46D48608340}"/>
                </a:ext>
              </a:extLst>
            </p:cNvPr>
            <p:cNvCxnSpPr>
              <a:cxnSpLocks/>
            </p:cNvCxnSpPr>
            <p:nvPr/>
          </p:nvCxnSpPr>
          <p:spPr>
            <a:xfrm>
              <a:off x="3759907" y="50689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66EA320A-9C44-D100-A698-609573B21DDA}"/>
              </a:ext>
            </a:extLst>
          </p:cNvPr>
          <p:cNvGrpSpPr/>
          <p:nvPr/>
        </p:nvGrpSpPr>
        <p:grpSpPr>
          <a:xfrm>
            <a:off x="4855864" y="3329724"/>
            <a:ext cx="183" cy="1976553"/>
            <a:chOff x="3912307" y="3469207"/>
            <a:chExt cx="183" cy="1976553"/>
          </a:xfrm>
        </p:grpSpPr>
        <p:cxnSp>
          <p:nvCxnSpPr>
            <p:cNvPr id="44" name="Straight Arrow Connector 43">
              <a:extLst>
                <a:ext uri="{FF2B5EF4-FFF2-40B4-BE49-F238E27FC236}">
                  <a16:creationId xmlns:a16="http://schemas.microsoft.com/office/drawing/2014/main" id="{4121BB05-5272-85B8-73F1-B6B62DBC468C}"/>
                </a:ext>
              </a:extLst>
            </p:cNvPr>
            <p:cNvCxnSpPr>
              <a:cxnSpLocks/>
            </p:cNvCxnSpPr>
            <p:nvPr/>
          </p:nvCxnSpPr>
          <p:spPr>
            <a:xfrm>
              <a:off x="3912307" y="3469207"/>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5274C5A3-7AB4-45ED-15EE-1709DAE9AFE8}"/>
                </a:ext>
              </a:extLst>
            </p:cNvPr>
            <p:cNvCxnSpPr>
              <a:cxnSpLocks/>
            </p:cNvCxnSpPr>
            <p:nvPr/>
          </p:nvCxnSpPr>
          <p:spPr>
            <a:xfrm>
              <a:off x="3912490" y="43417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E9FFDB86-1950-B833-8DF2-8A744B45B1A5}"/>
                </a:ext>
              </a:extLst>
            </p:cNvPr>
            <p:cNvCxnSpPr>
              <a:cxnSpLocks/>
            </p:cNvCxnSpPr>
            <p:nvPr/>
          </p:nvCxnSpPr>
          <p:spPr>
            <a:xfrm>
              <a:off x="3912307" y="52213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7AB8A2CC-659F-615C-AB73-D3D604980E57}"/>
              </a:ext>
            </a:extLst>
          </p:cNvPr>
          <p:cNvGrpSpPr/>
          <p:nvPr/>
        </p:nvGrpSpPr>
        <p:grpSpPr>
          <a:xfrm>
            <a:off x="5924595" y="3344710"/>
            <a:ext cx="183" cy="1976553"/>
            <a:chOff x="3912307" y="3469207"/>
            <a:chExt cx="183" cy="1976553"/>
          </a:xfrm>
        </p:grpSpPr>
        <p:cxnSp>
          <p:nvCxnSpPr>
            <p:cNvPr id="49" name="Straight Arrow Connector 48">
              <a:extLst>
                <a:ext uri="{FF2B5EF4-FFF2-40B4-BE49-F238E27FC236}">
                  <a16:creationId xmlns:a16="http://schemas.microsoft.com/office/drawing/2014/main" id="{FE026904-FF13-6E46-3BF3-70891F745893}"/>
                </a:ext>
              </a:extLst>
            </p:cNvPr>
            <p:cNvCxnSpPr>
              <a:cxnSpLocks/>
            </p:cNvCxnSpPr>
            <p:nvPr/>
          </p:nvCxnSpPr>
          <p:spPr>
            <a:xfrm>
              <a:off x="3912307" y="3469207"/>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B031772-A711-AD9A-684B-FB1560264F2D}"/>
                </a:ext>
              </a:extLst>
            </p:cNvPr>
            <p:cNvCxnSpPr>
              <a:cxnSpLocks/>
            </p:cNvCxnSpPr>
            <p:nvPr/>
          </p:nvCxnSpPr>
          <p:spPr>
            <a:xfrm>
              <a:off x="3912490" y="43417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D6E6E825-FE13-1637-C356-40A63EDE2208}"/>
                </a:ext>
              </a:extLst>
            </p:cNvPr>
            <p:cNvCxnSpPr>
              <a:cxnSpLocks/>
            </p:cNvCxnSpPr>
            <p:nvPr/>
          </p:nvCxnSpPr>
          <p:spPr>
            <a:xfrm>
              <a:off x="3912307" y="52213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2FDE4387-7207-3418-BC84-5F945050A4E5}"/>
              </a:ext>
            </a:extLst>
          </p:cNvPr>
          <p:cNvGrpSpPr/>
          <p:nvPr/>
        </p:nvGrpSpPr>
        <p:grpSpPr>
          <a:xfrm>
            <a:off x="6953691" y="3327427"/>
            <a:ext cx="183" cy="1976553"/>
            <a:chOff x="3912307" y="3469207"/>
            <a:chExt cx="183" cy="1976553"/>
          </a:xfrm>
        </p:grpSpPr>
        <p:cxnSp>
          <p:nvCxnSpPr>
            <p:cNvPr id="53" name="Straight Arrow Connector 52">
              <a:extLst>
                <a:ext uri="{FF2B5EF4-FFF2-40B4-BE49-F238E27FC236}">
                  <a16:creationId xmlns:a16="http://schemas.microsoft.com/office/drawing/2014/main" id="{83C68575-427D-DE78-7D39-679592675FF6}"/>
                </a:ext>
              </a:extLst>
            </p:cNvPr>
            <p:cNvCxnSpPr>
              <a:cxnSpLocks/>
            </p:cNvCxnSpPr>
            <p:nvPr/>
          </p:nvCxnSpPr>
          <p:spPr>
            <a:xfrm>
              <a:off x="3912307" y="3469207"/>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95F2D827-5CC0-6DAE-1824-DAA548BC3BA6}"/>
                </a:ext>
              </a:extLst>
            </p:cNvPr>
            <p:cNvCxnSpPr>
              <a:cxnSpLocks/>
            </p:cNvCxnSpPr>
            <p:nvPr/>
          </p:nvCxnSpPr>
          <p:spPr>
            <a:xfrm>
              <a:off x="3912490" y="43417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44DB75D8-E329-FF94-DC10-F3F6B4D4716C}"/>
                </a:ext>
              </a:extLst>
            </p:cNvPr>
            <p:cNvCxnSpPr>
              <a:cxnSpLocks/>
            </p:cNvCxnSpPr>
            <p:nvPr/>
          </p:nvCxnSpPr>
          <p:spPr>
            <a:xfrm>
              <a:off x="3912307" y="52213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8" name="Group 57">
            <a:extLst>
              <a:ext uri="{FF2B5EF4-FFF2-40B4-BE49-F238E27FC236}">
                <a16:creationId xmlns:a16="http://schemas.microsoft.com/office/drawing/2014/main" id="{8A35FC63-85AA-3A5E-1D25-398123F7EECA}"/>
              </a:ext>
            </a:extLst>
          </p:cNvPr>
          <p:cNvGrpSpPr/>
          <p:nvPr/>
        </p:nvGrpSpPr>
        <p:grpSpPr>
          <a:xfrm>
            <a:off x="5277807" y="3063210"/>
            <a:ext cx="260984" cy="2650503"/>
            <a:chOff x="4163872" y="3052215"/>
            <a:chExt cx="260984" cy="2650503"/>
          </a:xfrm>
        </p:grpSpPr>
        <p:cxnSp>
          <p:nvCxnSpPr>
            <p:cNvPr id="59" name="Straight Arrow Connector 58">
              <a:extLst>
                <a:ext uri="{FF2B5EF4-FFF2-40B4-BE49-F238E27FC236}">
                  <a16:creationId xmlns:a16="http://schemas.microsoft.com/office/drawing/2014/main" id="{E6060C8A-B0E8-ACD9-EB79-ABC4D8E57E2C}"/>
                </a:ext>
              </a:extLst>
            </p:cNvPr>
            <p:cNvCxnSpPr/>
            <p:nvPr/>
          </p:nvCxnSpPr>
          <p:spPr>
            <a:xfrm>
              <a:off x="4163872" y="305221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71F1033F-C377-BD9A-379A-E2A4F49C53C9}"/>
                </a:ext>
              </a:extLst>
            </p:cNvPr>
            <p:cNvCxnSpPr/>
            <p:nvPr/>
          </p:nvCxnSpPr>
          <p:spPr>
            <a:xfrm>
              <a:off x="4163872" y="393990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38086EAC-DE50-CB6F-33E5-FA04F7A2FBE4}"/>
                </a:ext>
              </a:extLst>
            </p:cNvPr>
            <p:cNvCxnSpPr/>
            <p:nvPr/>
          </p:nvCxnSpPr>
          <p:spPr>
            <a:xfrm>
              <a:off x="4163872" y="4816599"/>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0B6DA2CA-E20A-0E22-32AF-DBE4B8082A45}"/>
                </a:ext>
              </a:extLst>
            </p:cNvPr>
            <p:cNvCxnSpPr/>
            <p:nvPr/>
          </p:nvCxnSpPr>
          <p:spPr>
            <a:xfrm>
              <a:off x="4163872" y="5702718"/>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3087282B-CA49-BA12-B881-2E035D824F63}"/>
              </a:ext>
            </a:extLst>
          </p:cNvPr>
          <p:cNvGrpSpPr/>
          <p:nvPr/>
        </p:nvGrpSpPr>
        <p:grpSpPr>
          <a:xfrm>
            <a:off x="6306903" y="3074207"/>
            <a:ext cx="260984" cy="2650503"/>
            <a:chOff x="4163872" y="3052215"/>
            <a:chExt cx="260984" cy="2650503"/>
          </a:xfrm>
        </p:grpSpPr>
        <p:cxnSp>
          <p:nvCxnSpPr>
            <p:cNvPr id="64" name="Straight Arrow Connector 63">
              <a:extLst>
                <a:ext uri="{FF2B5EF4-FFF2-40B4-BE49-F238E27FC236}">
                  <a16:creationId xmlns:a16="http://schemas.microsoft.com/office/drawing/2014/main" id="{2E3A82A0-BFE6-5D59-8EF8-424FC088EAC6}"/>
                </a:ext>
              </a:extLst>
            </p:cNvPr>
            <p:cNvCxnSpPr/>
            <p:nvPr/>
          </p:nvCxnSpPr>
          <p:spPr>
            <a:xfrm>
              <a:off x="4163872" y="305221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DBD7ADE3-071C-D21B-0129-1384C83493FA}"/>
                </a:ext>
              </a:extLst>
            </p:cNvPr>
            <p:cNvCxnSpPr/>
            <p:nvPr/>
          </p:nvCxnSpPr>
          <p:spPr>
            <a:xfrm>
              <a:off x="4163872" y="393990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C4A1ADBC-FD1D-0958-02DA-99B89EBD5FEE}"/>
                </a:ext>
              </a:extLst>
            </p:cNvPr>
            <p:cNvCxnSpPr/>
            <p:nvPr/>
          </p:nvCxnSpPr>
          <p:spPr>
            <a:xfrm>
              <a:off x="4163872" y="4816599"/>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B8108297-4BDD-3AD1-62EB-28966E77404A}"/>
                </a:ext>
              </a:extLst>
            </p:cNvPr>
            <p:cNvCxnSpPr/>
            <p:nvPr/>
          </p:nvCxnSpPr>
          <p:spPr>
            <a:xfrm>
              <a:off x="4163872" y="5702718"/>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3" name="Group 72">
            <a:extLst>
              <a:ext uri="{FF2B5EF4-FFF2-40B4-BE49-F238E27FC236}">
                <a16:creationId xmlns:a16="http://schemas.microsoft.com/office/drawing/2014/main" id="{5B583305-A509-9EAA-DFF7-C1072F290C2A}"/>
              </a:ext>
            </a:extLst>
          </p:cNvPr>
          <p:cNvGrpSpPr/>
          <p:nvPr/>
        </p:nvGrpSpPr>
        <p:grpSpPr>
          <a:xfrm>
            <a:off x="4153564" y="3223469"/>
            <a:ext cx="291908" cy="2644219"/>
            <a:chOff x="4153564" y="3223469"/>
            <a:chExt cx="291908" cy="2644219"/>
          </a:xfrm>
        </p:grpSpPr>
        <p:cxnSp>
          <p:nvCxnSpPr>
            <p:cNvPr id="68" name="Straight Arrow Connector 67">
              <a:extLst>
                <a:ext uri="{FF2B5EF4-FFF2-40B4-BE49-F238E27FC236}">
                  <a16:creationId xmlns:a16="http://schemas.microsoft.com/office/drawing/2014/main" id="{286203E5-8367-C8DF-A13A-FE47EAF4ACFB}"/>
                </a:ext>
              </a:extLst>
            </p:cNvPr>
            <p:cNvCxnSpPr>
              <a:cxnSpLocks/>
            </p:cNvCxnSpPr>
            <p:nvPr/>
          </p:nvCxnSpPr>
          <p:spPr>
            <a:xfrm flipH="1">
              <a:off x="4163872" y="3223469"/>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012B2ED3-59FF-BC84-B33F-16513C4FE8ED}"/>
                </a:ext>
              </a:extLst>
            </p:cNvPr>
            <p:cNvCxnSpPr>
              <a:cxnSpLocks/>
            </p:cNvCxnSpPr>
            <p:nvPr/>
          </p:nvCxnSpPr>
          <p:spPr>
            <a:xfrm flipH="1">
              <a:off x="4153564" y="4073453"/>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0DA8764-388C-4FBF-9FEE-EE554084BA79}"/>
                </a:ext>
              </a:extLst>
            </p:cNvPr>
            <p:cNvCxnSpPr>
              <a:cxnSpLocks/>
            </p:cNvCxnSpPr>
            <p:nvPr/>
          </p:nvCxnSpPr>
          <p:spPr>
            <a:xfrm flipH="1">
              <a:off x="4153564" y="4970570"/>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DB910956-0362-8420-4DDC-BA49B5C17338}"/>
                </a:ext>
              </a:extLst>
            </p:cNvPr>
            <p:cNvCxnSpPr>
              <a:cxnSpLocks/>
            </p:cNvCxnSpPr>
            <p:nvPr/>
          </p:nvCxnSpPr>
          <p:spPr>
            <a:xfrm flipH="1">
              <a:off x="4153564" y="5867688"/>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4" name="Group 73">
            <a:extLst>
              <a:ext uri="{FF2B5EF4-FFF2-40B4-BE49-F238E27FC236}">
                <a16:creationId xmlns:a16="http://schemas.microsoft.com/office/drawing/2014/main" id="{7A07C9BD-989C-76E6-48A9-076818E1A6ED}"/>
              </a:ext>
            </a:extLst>
          </p:cNvPr>
          <p:cNvGrpSpPr/>
          <p:nvPr/>
        </p:nvGrpSpPr>
        <p:grpSpPr>
          <a:xfrm>
            <a:off x="5229791" y="3234465"/>
            <a:ext cx="291908" cy="2644219"/>
            <a:chOff x="4153564" y="3223469"/>
            <a:chExt cx="291908" cy="2644219"/>
          </a:xfrm>
        </p:grpSpPr>
        <p:cxnSp>
          <p:nvCxnSpPr>
            <p:cNvPr id="75" name="Straight Arrow Connector 74">
              <a:extLst>
                <a:ext uri="{FF2B5EF4-FFF2-40B4-BE49-F238E27FC236}">
                  <a16:creationId xmlns:a16="http://schemas.microsoft.com/office/drawing/2014/main" id="{BC0DC935-D548-1521-352F-6F129720C97F}"/>
                </a:ext>
              </a:extLst>
            </p:cNvPr>
            <p:cNvCxnSpPr>
              <a:cxnSpLocks/>
            </p:cNvCxnSpPr>
            <p:nvPr/>
          </p:nvCxnSpPr>
          <p:spPr>
            <a:xfrm flipH="1">
              <a:off x="4163872" y="3223469"/>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AA3DE123-B09C-FA3E-8316-3F199E40F37F}"/>
                </a:ext>
              </a:extLst>
            </p:cNvPr>
            <p:cNvCxnSpPr>
              <a:cxnSpLocks/>
            </p:cNvCxnSpPr>
            <p:nvPr/>
          </p:nvCxnSpPr>
          <p:spPr>
            <a:xfrm flipH="1">
              <a:off x="4153564" y="4073453"/>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D80A8BB-AF36-5C48-4ACB-57677AF68A05}"/>
                </a:ext>
              </a:extLst>
            </p:cNvPr>
            <p:cNvCxnSpPr>
              <a:cxnSpLocks/>
            </p:cNvCxnSpPr>
            <p:nvPr/>
          </p:nvCxnSpPr>
          <p:spPr>
            <a:xfrm flipH="1">
              <a:off x="4153564" y="4970570"/>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1A16E43E-6DA9-8ED4-10D0-1AE09BFC5DDE}"/>
                </a:ext>
              </a:extLst>
            </p:cNvPr>
            <p:cNvCxnSpPr>
              <a:cxnSpLocks/>
            </p:cNvCxnSpPr>
            <p:nvPr/>
          </p:nvCxnSpPr>
          <p:spPr>
            <a:xfrm flipH="1">
              <a:off x="4153564" y="5867688"/>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9" name="Group 78">
            <a:extLst>
              <a:ext uri="{FF2B5EF4-FFF2-40B4-BE49-F238E27FC236}">
                <a16:creationId xmlns:a16="http://schemas.microsoft.com/office/drawing/2014/main" id="{F71A1288-B30B-42DF-B4AC-5F0BEE6F9E6D}"/>
              </a:ext>
            </a:extLst>
          </p:cNvPr>
          <p:cNvGrpSpPr/>
          <p:nvPr/>
        </p:nvGrpSpPr>
        <p:grpSpPr>
          <a:xfrm>
            <a:off x="6268312" y="3245460"/>
            <a:ext cx="291908" cy="2644219"/>
            <a:chOff x="4153564" y="3223469"/>
            <a:chExt cx="291908" cy="2644219"/>
          </a:xfrm>
        </p:grpSpPr>
        <p:cxnSp>
          <p:nvCxnSpPr>
            <p:cNvPr id="80" name="Straight Arrow Connector 79">
              <a:extLst>
                <a:ext uri="{FF2B5EF4-FFF2-40B4-BE49-F238E27FC236}">
                  <a16:creationId xmlns:a16="http://schemas.microsoft.com/office/drawing/2014/main" id="{EDE273AC-21C2-BB25-678A-ED0DA704614F}"/>
                </a:ext>
              </a:extLst>
            </p:cNvPr>
            <p:cNvCxnSpPr>
              <a:cxnSpLocks/>
            </p:cNvCxnSpPr>
            <p:nvPr/>
          </p:nvCxnSpPr>
          <p:spPr>
            <a:xfrm flipH="1">
              <a:off x="4163872" y="3223469"/>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89927820-5AFB-6712-C01B-8E18E6E97829}"/>
                </a:ext>
              </a:extLst>
            </p:cNvPr>
            <p:cNvCxnSpPr>
              <a:cxnSpLocks/>
            </p:cNvCxnSpPr>
            <p:nvPr/>
          </p:nvCxnSpPr>
          <p:spPr>
            <a:xfrm flipH="1">
              <a:off x="4153564" y="4073453"/>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60A43AC5-163E-6ACA-5A00-15269E2AC6AB}"/>
                </a:ext>
              </a:extLst>
            </p:cNvPr>
            <p:cNvCxnSpPr>
              <a:cxnSpLocks/>
            </p:cNvCxnSpPr>
            <p:nvPr/>
          </p:nvCxnSpPr>
          <p:spPr>
            <a:xfrm flipH="1">
              <a:off x="4153564" y="4970570"/>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6A3B6165-491F-158F-89D6-10D6ED8B0966}"/>
                </a:ext>
              </a:extLst>
            </p:cNvPr>
            <p:cNvCxnSpPr>
              <a:cxnSpLocks/>
            </p:cNvCxnSpPr>
            <p:nvPr/>
          </p:nvCxnSpPr>
          <p:spPr>
            <a:xfrm flipH="1">
              <a:off x="4153564" y="5867688"/>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A94CC80C-4424-0820-49DD-5D7EB473975B}"/>
              </a:ext>
            </a:extLst>
          </p:cNvPr>
          <p:cNvGrpSpPr/>
          <p:nvPr/>
        </p:nvGrpSpPr>
        <p:grpSpPr>
          <a:xfrm>
            <a:off x="4970557" y="3321287"/>
            <a:ext cx="13629" cy="1994972"/>
            <a:chOff x="4970557" y="3321287"/>
            <a:chExt cx="13629" cy="1994972"/>
          </a:xfrm>
        </p:grpSpPr>
        <p:cxnSp>
          <p:nvCxnSpPr>
            <p:cNvPr id="84" name="Straight Arrow Connector 83">
              <a:extLst>
                <a:ext uri="{FF2B5EF4-FFF2-40B4-BE49-F238E27FC236}">
                  <a16:creationId xmlns:a16="http://schemas.microsoft.com/office/drawing/2014/main" id="{6D797787-49EB-7C1A-9E7C-0CCA9DE63046}"/>
                </a:ext>
              </a:extLst>
            </p:cNvPr>
            <p:cNvCxnSpPr>
              <a:cxnSpLocks/>
            </p:cNvCxnSpPr>
            <p:nvPr/>
          </p:nvCxnSpPr>
          <p:spPr>
            <a:xfrm flipV="1">
              <a:off x="4970557" y="3321287"/>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AFD51A25-BD7B-9EA1-1F23-269187DA68C5}"/>
                </a:ext>
              </a:extLst>
            </p:cNvPr>
            <p:cNvCxnSpPr>
              <a:cxnSpLocks/>
            </p:cNvCxnSpPr>
            <p:nvPr/>
          </p:nvCxnSpPr>
          <p:spPr>
            <a:xfrm flipV="1">
              <a:off x="4984186" y="4211138"/>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1744238D-FF46-384F-72CC-27FB3996B28E}"/>
                </a:ext>
              </a:extLst>
            </p:cNvPr>
            <p:cNvCxnSpPr>
              <a:cxnSpLocks/>
            </p:cNvCxnSpPr>
            <p:nvPr/>
          </p:nvCxnSpPr>
          <p:spPr>
            <a:xfrm flipV="1">
              <a:off x="4973737" y="5079595"/>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B924F6ED-963E-A4CD-52E2-D380DF1AA03D}"/>
              </a:ext>
            </a:extLst>
          </p:cNvPr>
          <p:cNvGrpSpPr/>
          <p:nvPr/>
        </p:nvGrpSpPr>
        <p:grpSpPr>
          <a:xfrm>
            <a:off x="5999649" y="3332282"/>
            <a:ext cx="13629" cy="1994972"/>
            <a:chOff x="4970557" y="3321287"/>
            <a:chExt cx="13629" cy="1994972"/>
          </a:xfrm>
        </p:grpSpPr>
        <p:cxnSp>
          <p:nvCxnSpPr>
            <p:cNvPr id="90" name="Straight Arrow Connector 89">
              <a:extLst>
                <a:ext uri="{FF2B5EF4-FFF2-40B4-BE49-F238E27FC236}">
                  <a16:creationId xmlns:a16="http://schemas.microsoft.com/office/drawing/2014/main" id="{2DA2E80A-A961-8307-B833-63268C89F606}"/>
                </a:ext>
              </a:extLst>
            </p:cNvPr>
            <p:cNvCxnSpPr>
              <a:cxnSpLocks/>
            </p:cNvCxnSpPr>
            <p:nvPr/>
          </p:nvCxnSpPr>
          <p:spPr>
            <a:xfrm flipV="1">
              <a:off x="4970557" y="3321287"/>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EA27D875-9CB7-B6BF-3FCD-F089BCF8FADF}"/>
                </a:ext>
              </a:extLst>
            </p:cNvPr>
            <p:cNvCxnSpPr>
              <a:cxnSpLocks/>
            </p:cNvCxnSpPr>
            <p:nvPr/>
          </p:nvCxnSpPr>
          <p:spPr>
            <a:xfrm flipV="1">
              <a:off x="4984186" y="4211138"/>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B88B56B9-8E9B-255E-8C47-700833B060D9}"/>
                </a:ext>
              </a:extLst>
            </p:cNvPr>
            <p:cNvCxnSpPr>
              <a:cxnSpLocks/>
            </p:cNvCxnSpPr>
            <p:nvPr/>
          </p:nvCxnSpPr>
          <p:spPr>
            <a:xfrm flipV="1">
              <a:off x="4973737" y="5079595"/>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3" name="Group 92">
            <a:extLst>
              <a:ext uri="{FF2B5EF4-FFF2-40B4-BE49-F238E27FC236}">
                <a16:creationId xmlns:a16="http://schemas.microsoft.com/office/drawing/2014/main" id="{89B4C78E-3BB4-68EF-447C-D5E42225FDF9}"/>
              </a:ext>
            </a:extLst>
          </p:cNvPr>
          <p:cNvGrpSpPr/>
          <p:nvPr/>
        </p:nvGrpSpPr>
        <p:grpSpPr>
          <a:xfrm>
            <a:off x="7047595" y="3314996"/>
            <a:ext cx="13629" cy="1994972"/>
            <a:chOff x="4970557" y="3321287"/>
            <a:chExt cx="13629" cy="1994972"/>
          </a:xfrm>
        </p:grpSpPr>
        <p:cxnSp>
          <p:nvCxnSpPr>
            <p:cNvPr id="94" name="Straight Arrow Connector 93">
              <a:extLst>
                <a:ext uri="{FF2B5EF4-FFF2-40B4-BE49-F238E27FC236}">
                  <a16:creationId xmlns:a16="http://schemas.microsoft.com/office/drawing/2014/main" id="{B1B60906-A538-1B4E-5701-A027E12F7AD9}"/>
                </a:ext>
              </a:extLst>
            </p:cNvPr>
            <p:cNvCxnSpPr>
              <a:cxnSpLocks/>
            </p:cNvCxnSpPr>
            <p:nvPr/>
          </p:nvCxnSpPr>
          <p:spPr>
            <a:xfrm flipV="1">
              <a:off x="4970557" y="3321287"/>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220F33ED-9528-BDC9-437B-88C1BDD1DC67}"/>
                </a:ext>
              </a:extLst>
            </p:cNvPr>
            <p:cNvCxnSpPr>
              <a:cxnSpLocks/>
            </p:cNvCxnSpPr>
            <p:nvPr/>
          </p:nvCxnSpPr>
          <p:spPr>
            <a:xfrm flipV="1">
              <a:off x="4984186" y="4211138"/>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82EC8733-F82D-84BF-44C3-79122222CCAA}"/>
                </a:ext>
              </a:extLst>
            </p:cNvPr>
            <p:cNvCxnSpPr>
              <a:cxnSpLocks/>
            </p:cNvCxnSpPr>
            <p:nvPr/>
          </p:nvCxnSpPr>
          <p:spPr>
            <a:xfrm flipV="1">
              <a:off x="4973737" y="5079595"/>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7" name="Group 96">
            <a:extLst>
              <a:ext uri="{FF2B5EF4-FFF2-40B4-BE49-F238E27FC236}">
                <a16:creationId xmlns:a16="http://schemas.microsoft.com/office/drawing/2014/main" id="{93B29778-9FF0-094C-DA20-5ED51D2F69B5}"/>
              </a:ext>
            </a:extLst>
          </p:cNvPr>
          <p:cNvGrpSpPr/>
          <p:nvPr/>
        </p:nvGrpSpPr>
        <p:grpSpPr>
          <a:xfrm>
            <a:off x="3869189" y="3294574"/>
            <a:ext cx="13629" cy="1994972"/>
            <a:chOff x="4970557" y="3321287"/>
            <a:chExt cx="13629" cy="1994972"/>
          </a:xfrm>
        </p:grpSpPr>
        <p:cxnSp>
          <p:nvCxnSpPr>
            <p:cNvPr id="98" name="Straight Arrow Connector 97">
              <a:extLst>
                <a:ext uri="{FF2B5EF4-FFF2-40B4-BE49-F238E27FC236}">
                  <a16:creationId xmlns:a16="http://schemas.microsoft.com/office/drawing/2014/main" id="{5838A140-3A52-1CE2-6220-B3B2702D9B78}"/>
                </a:ext>
              </a:extLst>
            </p:cNvPr>
            <p:cNvCxnSpPr>
              <a:cxnSpLocks/>
            </p:cNvCxnSpPr>
            <p:nvPr/>
          </p:nvCxnSpPr>
          <p:spPr>
            <a:xfrm flipV="1">
              <a:off x="4970557" y="3321287"/>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004E8FB4-0A78-EF5B-D155-3CCC6975F0E7}"/>
                </a:ext>
              </a:extLst>
            </p:cNvPr>
            <p:cNvCxnSpPr>
              <a:cxnSpLocks/>
            </p:cNvCxnSpPr>
            <p:nvPr/>
          </p:nvCxnSpPr>
          <p:spPr>
            <a:xfrm flipV="1">
              <a:off x="4984186" y="4211138"/>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FC49319B-078B-2AEC-58DC-FA0EA25A004F}"/>
                </a:ext>
              </a:extLst>
            </p:cNvPr>
            <p:cNvCxnSpPr>
              <a:cxnSpLocks/>
            </p:cNvCxnSpPr>
            <p:nvPr/>
          </p:nvCxnSpPr>
          <p:spPr>
            <a:xfrm flipV="1">
              <a:off x="4973737" y="5079595"/>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049301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BFA5371B-0FE4-C4A3-492C-DD5A90B85369}"/>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3A6BF990-2A79-C2B7-1BD0-DC20EF68A7B9}"/>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lvl="0">
              <a:buClr>
                <a:srgbClr val="0D5672"/>
              </a:buClr>
              <a:buSzPts val="4400"/>
            </a:pPr>
            <a:r>
              <a:rPr lang="en-GB" sz="4000" dirty="0">
                <a:solidFill>
                  <a:srgbClr val="0D5672"/>
                </a:solidFill>
              </a:rPr>
              <a:t>About Me and My Work with Cerebras WSE</a:t>
            </a:r>
            <a:endParaRPr lang="en-GB" sz="4000" noProof="0" dirty="0">
              <a:solidFill>
                <a:srgbClr val="0D5672"/>
              </a:solidFill>
            </a:endParaRPr>
          </a:p>
        </p:txBody>
      </p:sp>
      <p:sp>
        <p:nvSpPr>
          <p:cNvPr id="74" name="Google Shape;74;p15">
            <a:extLst>
              <a:ext uri="{FF2B5EF4-FFF2-40B4-BE49-F238E27FC236}">
                <a16:creationId xmlns:a16="http://schemas.microsoft.com/office/drawing/2014/main" id="{E9134A54-F08F-1739-7944-C1208DC914EC}"/>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indent="-228600">
              <a:lnSpc>
                <a:spcPct val="150000"/>
              </a:lnSpc>
              <a:buSzPct val="100000"/>
            </a:pPr>
            <a:r>
              <a:rPr lang="en-GB" sz="1600" dirty="0"/>
              <a:t>Completed my MSc in HPC from EPCC, University of Edinburgh. </a:t>
            </a:r>
          </a:p>
          <a:p>
            <a:pPr marL="228600" indent="-228600">
              <a:lnSpc>
                <a:spcPct val="150000"/>
              </a:lnSpc>
              <a:buSzPct val="100000"/>
            </a:pPr>
            <a:r>
              <a:rPr lang="en-GB" sz="1600" dirty="0"/>
              <a:t>Research interests in Computational Physics, Wafer-Scale Computing and Accelerators</a:t>
            </a:r>
          </a:p>
          <a:p>
            <a:pPr marL="228600" indent="-228600">
              <a:lnSpc>
                <a:spcPct val="150000"/>
              </a:lnSpc>
              <a:buSzPct val="100000"/>
            </a:pPr>
            <a:r>
              <a:rPr lang="en-GB" sz="1600" dirty="0"/>
              <a:t>As part of my MSc dissertation project, I implemented a Lattice-Boltzmann method solver for Computational Fluid Dynamics on WSE-3. </a:t>
            </a:r>
          </a:p>
          <a:p>
            <a:pPr marL="228600" indent="-228600">
              <a:lnSpc>
                <a:spcPct val="150000"/>
              </a:lnSpc>
              <a:buSzPct val="100000"/>
            </a:pPr>
            <a:r>
              <a:rPr lang="en-GB" sz="1600" noProof="0" dirty="0"/>
              <a:t>The LBM algorithm involves:</a:t>
            </a:r>
          </a:p>
          <a:p>
            <a:pPr marL="685800" lvl="1" indent="-228600">
              <a:lnSpc>
                <a:spcPct val="150000"/>
              </a:lnSpc>
              <a:buSzPct val="100000"/>
            </a:pPr>
            <a:r>
              <a:rPr lang="en-GB" sz="1100" dirty="0"/>
              <a:t>Halo Exchange </a:t>
            </a:r>
          </a:p>
          <a:p>
            <a:pPr marL="685800" lvl="1" indent="-228600">
              <a:lnSpc>
                <a:spcPct val="150000"/>
              </a:lnSpc>
              <a:buSzPct val="100000"/>
            </a:pPr>
            <a:r>
              <a:rPr lang="en-GB" sz="1100" noProof="0" dirty="0"/>
              <a:t>Streaming – stencil op.</a:t>
            </a:r>
          </a:p>
          <a:p>
            <a:pPr marL="685800" lvl="1" indent="-228600">
              <a:lnSpc>
                <a:spcPct val="150000"/>
              </a:lnSpc>
              <a:buSzPct val="100000"/>
            </a:pPr>
            <a:r>
              <a:rPr lang="en-GB" sz="1100" dirty="0"/>
              <a:t>Collision – stencil op.</a:t>
            </a:r>
          </a:p>
          <a:p>
            <a:pPr marL="228600" indent="-228600">
              <a:lnSpc>
                <a:spcPct val="150000"/>
              </a:lnSpc>
              <a:buSzPct val="100000"/>
            </a:pPr>
            <a:r>
              <a:rPr lang="en-GB" sz="1400" dirty="0"/>
              <a:t>Implemented Halo Exchange using two approaches. Gave me deep insights and experience on the arch. and CSL.</a:t>
            </a:r>
          </a:p>
          <a:p>
            <a:pPr marL="228600" indent="-228600">
              <a:lnSpc>
                <a:spcPct val="150000"/>
              </a:lnSpc>
              <a:buSzPct val="100000"/>
            </a:pPr>
            <a:endParaRPr lang="en-GB" sz="1400" dirty="0"/>
          </a:p>
          <a:p>
            <a:pPr marL="228600" indent="-228600">
              <a:lnSpc>
                <a:spcPct val="150000"/>
              </a:lnSpc>
              <a:buSzPct val="100000"/>
            </a:pPr>
            <a:endParaRPr lang="en-GB" sz="1400" dirty="0"/>
          </a:p>
          <a:p>
            <a:pPr marL="457200" lvl="1" indent="0">
              <a:lnSpc>
                <a:spcPct val="150000"/>
              </a:lnSpc>
              <a:buSzPct val="100000"/>
              <a:buNone/>
            </a:pPr>
            <a:endParaRPr lang="en-GB" sz="1100" dirty="0"/>
          </a:p>
        </p:txBody>
      </p:sp>
    </p:spTree>
    <p:extLst>
      <p:ext uri="{BB962C8B-B14F-4D97-AF65-F5344CB8AC3E}">
        <p14:creationId xmlns:p14="http://schemas.microsoft.com/office/powerpoint/2010/main" val="40146608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1BAB33-50AE-6A0B-CBE5-96809A0A29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168552-AF30-E5E0-86E4-44D0FAD52F3D}"/>
              </a:ext>
            </a:extLst>
          </p:cNvPr>
          <p:cNvSpPr>
            <a:spLocks noGrp="1"/>
          </p:cNvSpPr>
          <p:nvPr>
            <p:ph type="title"/>
          </p:nvPr>
        </p:nvSpPr>
        <p:spPr/>
        <p:txBody>
          <a:bodyPr/>
          <a:lstStyle/>
          <a:p>
            <a:r>
              <a:rPr lang="en-US" dirty="0" err="1">
                <a:solidFill>
                  <a:schemeClr val="bg2"/>
                </a:solidFill>
                <a:latin typeface="Aptos Mono" panose="020B0009020202020204" pitchFamily="49" charset="0"/>
              </a:rPr>
              <a:t>pe.csl</a:t>
            </a:r>
            <a:endParaRPr lang="en-US" dirty="0">
              <a:solidFill>
                <a:schemeClr val="bg2"/>
              </a:solidFill>
            </a:endParaRPr>
          </a:p>
        </p:txBody>
      </p:sp>
      <p:sp>
        <p:nvSpPr>
          <p:cNvPr id="3" name="Text Placeholder 2">
            <a:extLst>
              <a:ext uri="{FF2B5EF4-FFF2-40B4-BE49-F238E27FC236}">
                <a16:creationId xmlns:a16="http://schemas.microsoft.com/office/drawing/2014/main" id="{506EC590-6996-D9A2-AE3D-2735EF3F5EAD}"/>
              </a:ext>
            </a:extLst>
          </p:cNvPr>
          <p:cNvSpPr>
            <a:spLocks noGrp="1"/>
          </p:cNvSpPr>
          <p:nvPr>
            <p:ph type="body" idx="1"/>
          </p:nvPr>
        </p:nvSpPr>
        <p:spPr/>
        <p:txBody>
          <a:bodyPr>
            <a:normAutofit/>
          </a:bodyPr>
          <a:lstStyle/>
          <a:p>
            <a:r>
              <a:rPr lang="en-US" sz="1800" dirty="0"/>
              <a:t>The actual halo exchange logic - includes:</a:t>
            </a:r>
          </a:p>
          <a:p>
            <a:pPr lvl="1"/>
            <a:r>
              <a:rPr lang="en-US" sz="1400" dirty="0" err="1"/>
              <a:t>Initialising</a:t>
            </a:r>
            <a:r>
              <a:rPr lang="en-US" sz="1400" dirty="0"/>
              <a:t> the grid to be exchanged (each PE generates a unique grid based on their coordinates – easy to check correctness and debug the exchange)</a:t>
            </a:r>
          </a:p>
          <a:p>
            <a:pPr lvl="1"/>
            <a:r>
              <a:rPr lang="en-US" sz="1400" dirty="0"/>
              <a:t>Setting up </a:t>
            </a:r>
            <a:r>
              <a:rPr lang="en-US" sz="1400" dirty="0" err="1"/>
              <a:t>input+output</a:t>
            </a:r>
            <a:r>
              <a:rPr lang="en-US" sz="1400" dirty="0"/>
              <a:t> queues (for the send/</a:t>
            </a:r>
            <a:r>
              <a:rPr lang="en-US" sz="1400" dirty="0" err="1"/>
              <a:t>recv</a:t>
            </a:r>
            <a:r>
              <a:rPr lang="en-US" sz="1400" dirty="0"/>
              <a:t> operations) to be used with the colors that we defined in the layout.csl file. Refer to Appendix A for details.</a:t>
            </a:r>
          </a:p>
          <a:p>
            <a:pPr lvl="1"/>
            <a:r>
              <a:rPr lang="en-US" sz="1400" dirty="0"/>
              <a:t>Need to set up ‘</a:t>
            </a:r>
            <a:r>
              <a:rPr lang="en-US" sz="1400" dirty="0" err="1"/>
              <a:t>Microthreads</a:t>
            </a:r>
            <a:r>
              <a:rPr lang="en-US" sz="1400" dirty="0"/>
              <a:t>’ – extremely important as we will do as much as 8 send/</a:t>
            </a:r>
            <a:r>
              <a:rPr lang="en-US" sz="1400" dirty="0" err="1"/>
              <a:t>recv</a:t>
            </a:r>
            <a:r>
              <a:rPr lang="en-US" sz="1400" dirty="0"/>
              <a:t>. operations from the interior PEs, but we have limited I/O queues. Think of it as boilerplate for this tutorial. Already included in the code. Refer to Appendix B for details.</a:t>
            </a:r>
          </a:p>
          <a:p>
            <a:pPr lvl="1"/>
            <a:r>
              <a:rPr lang="en-US" sz="1400" dirty="0"/>
              <a:t>Will set up ‘Tasks’ – like functions, but cannot be called. Only activated either manually or automatically on receiving an incoming wavelet. Can also be blocked/unblocked. Refer to Appendix C for details.</a:t>
            </a:r>
          </a:p>
          <a:p>
            <a:pPr lvl="1"/>
            <a:r>
              <a:rPr lang="en-US" sz="1400" dirty="0"/>
              <a:t>Will set up ‘DSDs’ – both - memory and fabric. Memory DSDs to ‘pack’ the edge columns and rows for exchange. Fabric DSDs to send/</a:t>
            </a:r>
            <a:r>
              <a:rPr lang="en-US" sz="1400" dirty="0" err="1"/>
              <a:t>recv</a:t>
            </a:r>
            <a:r>
              <a:rPr lang="en-US" sz="1400" dirty="0"/>
              <a:t>. Refer to Appendix D for details.</a:t>
            </a:r>
          </a:p>
        </p:txBody>
      </p:sp>
    </p:spTree>
    <p:extLst>
      <p:ext uri="{BB962C8B-B14F-4D97-AF65-F5344CB8AC3E}">
        <p14:creationId xmlns:p14="http://schemas.microsoft.com/office/powerpoint/2010/main" val="13858983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DD5C7E-245D-FF23-0D70-CB5B97BD4B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BAD2D7-33E0-6B76-31B5-B076EFE918AD}"/>
              </a:ext>
            </a:extLst>
          </p:cNvPr>
          <p:cNvSpPr>
            <a:spLocks noGrp="1"/>
          </p:cNvSpPr>
          <p:nvPr>
            <p:ph type="title"/>
          </p:nvPr>
        </p:nvSpPr>
        <p:spPr/>
        <p:txBody>
          <a:bodyPr/>
          <a:lstStyle/>
          <a:p>
            <a:r>
              <a:rPr lang="en-US" dirty="0">
                <a:solidFill>
                  <a:schemeClr val="bg2"/>
                </a:solidFill>
                <a:latin typeface="Calibri" panose="020F0502020204030204" pitchFamily="34" charset="0"/>
                <a:cs typeface="Calibri" panose="020F0502020204030204" pitchFamily="34" charset="0"/>
              </a:rPr>
              <a:t>Host code </a:t>
            </a:r>
            <a:r>
              <a:rPr lang="en-US" dirty="0">
                <a:solidFill>
                  <a:schemeClr val="bg2"/>
                </a:solidFill>
                <a:latin typeface="Aptos Mono" panose="020B0009020202020204" pitchFamily="49" charset="0"/>
                <a:cs typeface="Calibri" panose="020F0502020204030204" pitchFamily="34" charset="0"/>
              </a:rPr>
              <a:t>(</a:t>
            </a:r>
            <a:r>
              <a:rPr lang="en-US" dirty="0" err="1">
                <a:solidFill>
                  <a:schemeClr val="bg2"/>
                </a:solidFill>
                <a:latin typeface="Aptos Mono" panose="020B0009020202020204" pitchFamily="49" charset="0"/>
                <a:cs typeface="Calibri" panose="020F0502020204030204" pitchFamily="34" charset="0"/>
              </a:rPr>
              <a:t>run.py</a:t>
            </a:r>
            <a:r>
              <a:rPr lang="en-US" dirty="0">
                <a:solidFill>
                  <a:schemeClr val="bg2"/>
                </a:solidFill>
                <a:latin typeface="Aptos Mono" panose="020B0009020202020204" pitchFamily="49" charset="0"/>
                <a:cs typeface="Calibri" panose="020F0502020204030204" pitchFamily="34" charset="0"/>
              </a:rPr>
              <a:t>)</a:t>
            </a:r>
          </a:p>
        </p:txBody>
      </p:sp>
      <p:sp>
        <p:nvSpPr>
          <p:cNvPr id="3" name="Text Placeholder 2">
            <a:extLst>
              <a:ext uri="{FF2B5EF4-FFF2-40B4-BE49-F238E27FC236}">
                <a16:creationId xmlns:a16="http://schemas.microsoft.com/office/drawing/2014/main" id="{E81E7E08-9D00-F34D-6F5A-32BE2A3FB02B}"/>
              </a:ext>
            </a:extLst>
          </p:cNvPr>
          <p:cNvSpPr>
            <a:spLocks noGrp="1"/>
          </p:cNvSpPr>
          <p:nvPr>
            <p:ph type="body" idx="1"/>
          </p:nvPr>
        </p:nvSpPr>
        <p:spPr/>
        <p:txBody>
          <a:bodyPr>
            <a:normAutofit/>
          </a:bodyPr>
          <a:lstStyle/>
          <a:p>
            <a:r>
              <a:rPr lang="en-US" sz="1800" dirty="0"/>
              <a:t>Host code is written in Python.</a:t>
            </a:r>
          </a:p>
          <a:p>
            <a:r>
              <a:rPr lang="en-US" sz="1800" dirty="0"/>
              <a:t>Already included a lot of set-up/boilerplate code to get stuff working.</a:t>
            </a:r>
          </a:p>
          <a:p>
            <a:r>
              <a:rPr lang="en-US" sz="1800" dirty="0"/>
              <a:t>Main part:</a:t>
            </a:r>
          </a:p>
          <a:p>
            <a:pPr lvl="1"/>
            <a:r>
              <a:rPr lang="en-US" sz="1400" dirty="0"/>
              <a:t>Launch the kernel</a:t>
            </a:r>
          </a:p>
          <a:p>
            <a:pPr lvl="1"/>
            <a:r>
              <a:rPr lang="en-US" sz="1400" dirty="0"/>
              <a:t>Copy the final grids after the halo-exchange back to the host</a:t>
            </a:r>
          </a:p>
          <a:p>
            <a:pPr lvl="1"/>
            <a:r>
              <a:rPr lang="en-US" sz="1400" dirty="0"/>
              <a:t>Print the grids in a file to see successful exchange</a:t>
            </a:r>
          </a:p>
        </p:txBody>
      </p:sp>
    </p:spTree>
    <p:extLst>
      <p:ext uri="{BB962C8B-B14F-4D97-AF65-F5344CB8AC3E}">
        <p14:creationId xmlns:p14="http://schemas.microsoft.com/office/powerpoint/2010/main" val="33546861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03C158-7216-65D2-BFE7-F93A7196D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BFACC3-7E7F-231B-8FB4-E195B75D3BE6}"/>
              </a:ext>
            </a:extLst>
          </p:cNvPr>
          <p:cNvSpPr>
            <a:spLocks noGrp="1"/>
          </p:cNvSpPr>
          <p:nvPr>
            <p:ph type="title"/>
          </p:nvPr>
        </p:nvSpPr>
        <p:spPr/>
        <p:txBody>
          <a:bodyPr/>
          <a:lstStyle/>
          <a:p>
            <a:r>
              <a:rPr lang="en-US" dirty="0">
                <a:solidFill>
                  <a:schemeClr val="bg2"/>
                </a:solidFill>
                <a:latin typeface="Calibri" panose="020F0502020204030204" pitchFamily="34" charset="0"/>
                <a:cs typeface="Calibri" panose="020F0502020204030204" pitchFamily="34" charset="0"/>
              </a:rPr>
              <a:t>Congratulations!</a:t>
            </a:r>
            <a:endParaRPr lang="en-US" dirty="0">
              <a:solidFill>
                <a:schemeClr val="bg2"/>
              </a:solidFill>
              <a:latin typeface="Aptos Mono" panose="020B0009020202020204" pitchFamily="49" charset="0"/>
              <a:cs typeface="Calibri" panose="020F0502020204030204" pitchFamily="34" charset="0"/>
            </a:endParaRPr>
          </a:p>
        </p:txBody>
      </p:sp>
      <p:sp>
        <p:nvSpPr>
          <p:cNvPr id="3" name="Text Placeholder 2">
            <a:extLst>
              <a:ext uri="{FF2B5EF4-FFF2-40B4-BE49-F238E27FC236}">
                <a16:creationId xmlns:a16="http://schemas.microsoft.com/office/drawing/2014/main" id="{13BE84FB-CDF7-E4A8-2CFE-3AF7646CFECC}"/>
              </a:ext>
            </a:extLst>
          </p:cNvPr>
          <p:cNvSpPr>
            <a:spLocks noGrp="1"/>
          </p:cNvSpPr>
          <p:nvPr>
            <p:ph type="body" idx="1"/>
          </p:nvPr>
        </p:nvSpPr>
        <p:spPr/>
        <p:txBody>
          <a:bodyPr>
            <a:normAutofit/>
          </a:bodyPr>
          <a:lstStyle/>
          <a:p>
            <a:r>
              <a:rPr lang="en-US" sz="1800" dirty="0"/>
              <a:t>In this tutorial, you (hopefully!):</a:t>
            </a:r>
          </a:p>
          <a:p>
            <a:pPr lvl="1"/>
            <a:r>
              <a:rPr lang="en-US" sz="1600" dirty="0"/>
              <a:t>Learnt the architecture (H/W) of a brand-new and possibly revolutionary accelerator – Cerebras WSE-3</a:t>
            </a:r>
          </a:p>
          <a:p>
            <a:pPr lvl="1"/>
            <a:r>
              <a:rPr lang="en-US" sz="1600" dirty="0"/>
              <a:t>Learnt the programming model of the WSE-3.</a:t>
            </a:r>
          </a:p>
          <a:p>
            <a:pPr lvl="1"/>
            <a:r>
              <a:rPr lang="en-US" sz="1600" dirty="0"/>
              <a:t>Got introduced to and programmed in a new (and not so easy) language – Cerebras Software Language</a:t>
            </a:r>
          </a:p>
          <a:p>
            <a:pPr lvl="1"/>
            <a:r>
              <a:rPr lang="en-US" sz="1600" dirty="0"/>
              <a:t>Learnt a new way of communication (apart from CUDA calls and MPI) for parallel programming</a:t>
            </a:r>
          </a:p>
          <a:p>
            <a:pPr lvl="1"/>
            <a:r>
              <a:rPr lang="en-US" sz="1600" dirty="0"/>
              <a:t>Implemented a rather complex code on a complex accelerator – Halo Exchange on WSE-3. </a:t>
            </a:r>
          </a:p>
          <a:p>
            <a:pPr lvl="1"/>
            <a:r>
              <a:rPr lang="en-US" sz="1600" dirty="0"/>
              <a:t>Can serve as a starting point for a lot of scientific codes which require stencil computations (or just any computation involving communication between PEs) </a:t>
            </a:r>
          </a:p>
          <a:p>
            <a:pPr lvl="1"/>
            <a:r>
              <a:rPr lang="en-US" sz="1600" dirty="0"/>
              <a:t>Have your own working copy of the Cerebras SDK and Simulator to experiment as much as you want.</a:t>
            </a:r>
          </a:p>
          <a:p>
            <a:pPr lvl="1"/>
            <a:endParaRPr lang="en-US" sz="1400" dirty="0"/>
          </a:p>
          <a:p>
            <a:r>
              <a:rPr lang="en-US" sz="1400" dirty="0"/>
              <a:t>You now belong to a small club of people who are comfortable with Wafer-Scale computing with WSE-3+CSL !</a:t>
            </a:r>
          </a:p>
        </p:txBody>
      </p:sp>
    </p:spTree>
    <p:extLst>
      <p:ext uri="{BB962C8B-B14F-4D97-AF65-F5344CB8AC3E}">
        <p14:creationId xmlns:p14="http://schemas.microsoft.com/office/powerpoint/2010/main" val="1514473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11BB07-E760-A6C4-BF9D-1AD1538CD8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E2C480-1921-ECD9-4D92-E96FC41C7A56}"/>
              </a:ext>
            </a:extLst>
          </p:cNvPr>
          <p:cNvSpPr>
            <a:spLocks noGrp="1"/>
          </p:cNvSpPr>
          <p:nvPr>
            <p:ph type="title"/>
          </p:nvPr>
        </p:nvSpPr>
        <p:spPr/>
        <p:txBody>
          <a:bodyPr/>
          <a:lstStyle/>
          <a:p>
            <a:r>
              <a:rPr lang="en-US" dirty="0">
                <a:solidFill>
                  <a:schemeClr val="bg2"/>
                </a:solidFill>
                <a:latin typeface="Calibri" panose="020F0502020204030204" pitchFamily="34" charset="0"/>
                <a:cs typeface="Calibri" panose="020F0502020204030204" pitchFamily="34" charset="0"/>
              </a:rPr>
              <a:t>Feel free to get in touch</a:t>
            </a:r>
          </a:p>
        </p:txBody>
      </p:sp>
      <p:sp>
        <p:nvSpPr>
          <p:cNvPr id="3" name="Text Placeholder 2">
            <a:extLst>
              <a:ext uri="{FF2B5EF4-FFF2-40B4-BE49-F238E27FC236}">
                <a16:creationId xmlns:a16="http://schemas.microsoft.com/office/drawing/2014/main" id="{938CE906-C6D5-CEF0-4978-8C908274FE03}"/>
              </a:ext>
            </a:extLst>
          </p:cNvPr>
          <p:cNvSpPr>
            <a:spLocks noGrp="1"/>
          </p:cNvSpPr>
          <p:nvPr>
            <p:ph type="body" idx="1"/>
          </p:nvPr>
        </p:nvSpPr>
        <p:spPr/>
        <p:txBody>
          <a:bodyPr>
            <a:normAutofit/>
          </a:bodyPr>
          <a:lstStyle/>
          <a:p>
            <a:r>
              <a:rPr lang="en-US" sz="1800" dirty="0"/>
              <a:t>Feel free to get in touch for any guidance, doubts, or clarity regarding Wafer-Scale computing, Cerebras WSE-3, parallel programming with WSE-3 or anything else.</a:t>
            </a:r>
          </a:p>
          <a:p>
            <a:r>
              <a:rPr lang="en-US" sz="1800" dirty="0"/>
              <a:t>Catch me in the conference until the 13</a:t>
            </a:r>
            <a:r>
              <a:rPr lang="en-US" sz="1800" baseline="30000" dirty="0"/>
              <a:t>th</a:t>
            </a:r>
            <a:r>
              <a:rPr lang="en-US" sz="1800" dirty="0"/>
              <a:t> of Dec.</a:t>
            </a:r>
          </a:p>
          <a:p>
            <a:r>
              <a:rPr lang="en-US" sz="1800" dirty="0"/>
              <a:t>For future contact (for anything at all):</a:t>
            </a:r>
          </a:p>
          <a:p>
            <a:pPr lvl="1"/>
            <a:r>
              <a:rPr lang="en-US" sz="1400" dirty="0" err="1"/>
              <a:t>amartyadav</a:t>
            </a:r>
            <a:r>
              <a:rPr lang="en-US" sz="1400" dirty="0"/>
              <a:t>[at]</a:t>
            </a:r>
            <a:r>
              <a:rPr lang="en-US" sz="1400" dirty="0" err="1"/>
              <a:t>gmail</a:t>
            </a:r>
            <a:r>
              <a:rPr lang="en-US" sz="1400" dirty="0"/>
              <a:t>[dot]com</a:t>
            </a:r>
          </a:p>
          <a:p>
            <a:pPr lvl="1"/>
            <a:r>
              <a:rPr lang="en-US" sz="1400" dirty="0">
                <a:hlinkClick r:id="rId2"/>
              </a:rPr>
              <a:t>https://amartyadav.com</a:t>
            </a:r>
            <a:r>
              <a:rPr lang="en-US" sz="1400" dirty="0"/>
              <a:t> – general updates about me, my work and my blogs.</a:t>
            </a:r>
          </a:p>
          <a:p>
            <a:pPr marL="571500" lvl="1" indent="0">
              <a:buNone/>
            </a:pPr>
            <a:endParaRPr lang="en-US" sz="1400" dirty="0"/>
          </a:p>
          <a:p>
            <a:pPr lvl="1"/>
            <a:endParaRPr lang="en-US" sz="1400" dirty="0"/>
          </a:p>
        </p:txBody>
      </p:sp>
    </p:spTree>
    <p:extLst>
      <p:ext uri="{BB962C8B-B14F-4D97-AF65-F5344CB8AC3E}">
        <p14:creationId xmlns:p14="http://schemas.microsoft.com/office/powerpoint/2010/main" val="24239949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p:nvPr/>
        </p:nvSpPr>
        <p:spPr>
          <a:xfrm>
            <a:off x="1145406" y="2914671"/>
            <a:ext cx="10058400" cy="249775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D5672"/>
              </a:buClr>
              <a:buSzPts val="7200"/>
              <a:buFont typeface="Calibri"/>
              <a:buNone/>
            </a:pPr>
            <a:r>
              <a:rPr lang="en-GB" sz="7200" b="1" noProof="0" dirty="0">
                <a:solidFill>
                  <a:srgbClr val="0D5672"/>
                </a:solidFill>
                <a:latin typeface="Calibri"/>
                <a:ea typeface="Calibri"/>
                <a:cs typeface="Calibri"/>
                <a:sym typeface="Calibri"/>
              </a:rPr>
              <a:t>THANK YOU</a:t>
            </a:r>
            <a:br>
              <a:rPr lang="en-GB" sz="7200" b="1" noProof="0" dirty="0">
                <a:solidFill>
                  <a:srgbClr val="0D5672"/>
                </a:solidFill>
                <a:latin typeface="Calibri"/>
                <a:ea typeface="Calibri"/>
                <a:cs typeface="Calibri"/>
                <a:sym typeface="Calibri"/>
              </a:rPr>
            </a:br>
            <a:endParaRPr lang="en-GB" sz="3600" noProof="0" dirty="0">
              <a:solidFill>
                <a:srgbClr val="0D5672"/>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Outline</a:t>
            </a:r>
          </a:p>
        </p:txBody>
      </p:sp>
      <p:sp>
        <p:nvSpPr>
          <p:cNvPr id="74" name="Google Shape;74;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indent="-228600">
              <a:lnSpc>
                <a:spcPct val="150000"/>
              </a:lnSpc>
              <a:buSzPct val="100000"/>
            </a:pPr>
            <a:r>
              <a:rPr lang="en-GB" dirty="0"/>
              <a:t>Cerebras WSE-3 Architecture</a:t>
            </a:r>
          </a:p>
          <a:p>
            <a:pPr marL="228600" lvl="0" indent="-228600" algn="l" rtl="0">
              <a:lnSpc>
                <a:spcPct val="150000"/>
              </a:lnSpc>
              <a:spcBef>
                <a:spcPts val="1000"/>
              </a:spcBef>
              <a:spcAft>
                <a:spcPts val="0"/>
              </a:spcAft>
              <a:buClr>
                <a:schemeClr val="dk1"/>
              </a:buClr>
              <a:buSzPct val="100000"/>
              <a:buChar char="•"/>
            </a:pPr>
            <a:r>
              <a:rPr lang="en-GB" dirty="0"/>
              <a:t>WSE Programming</a:t>
            </a:r>
            <a:endParaRPr lang="en-GB" noProof="0" dirty="0"/>
          </a:p>
          <a:p>
            <a:pPr marL="228600" lvl="0" indent="-228600" algn="l" rtl="0">
              <a:lnSpc>
                <a:spcPct val="150000"/>
              </a:lnSpc>
              <a:spcBef>
                <a:spcPts val="1000"/>
              </a:spcBef>
              <a:spcAft>
                <a:spcPts val="0"/>
              </a:spcAft>
              <a:buClr>
                <a:schemeClr val="dk1"/>
              </a:buClr>
              <a:buSzPct val="100000"/>
              <a:buChar char="•"/>
            </a:pPr>
            <a:r>
              <a:rPr lang="en-GB" noProof="0" dirty="0"/>
              <a:t>Halo-Exchange</a:t>
            </a:r>
          </a:p>
          <a:p>
            <a:pPr marL="228600" lvl="0" indent="-228600" algn="l" rtl="0">
              <a:lnSpc>
                <a:spcPct val="150000"/>
              </a:lnSpc>
              <a:spcBef>
                <a:spcPts val="1000"/>
              </a:spcBef>
              <a:spcAft>
                <a:spcPts val="0"/>
              </a:spcAft>
              <a:buClr>
                <a:schemeClr val="dk1"/>
              </a:buClr>
              <a:buSzPct val="100000"/>
              <a:buChar char="•"/>
            </a:pPr>
            <a:r>
              <a:rPr lang="en-GB" dirty="0"/>
              <a:t>Checkerboard Pattern of Communication</a:t>
            </a:r>
            <a:endParaRPr lang="en-GB" noProof="0" dirty="0"/>
          </a:p>
          <a:p>
            <a:pPr marL="228600" lvl="0" indent="-228600" algn="l" rtl="0">
              <a:lnSpc>
                <a:spcPct val="150000"/>
              </a:lnSpc>
              <a:spcBef>
                <a:spcPts val="1000"/>
              </a:spcBef>
              <a:spcAft>
                <a:spcPts val="0"/>
              </a:spcAft>
              <a:buClr>
                <a:schemeClr val="dk1"/>
              </a:buClr>
              <a:buSzPct val="100000"/>
              <a:buChar char="•"/>
            </a:pPr>
            <a:r>
              <a:rPr lang="en-GB" noProof="0" dirty="0"/>
              <a:t>Implementing a simple halo-exchange in CSL</a:t>
            </a:r>
          </a:p>
          <a:p>
            <a:pPr marL="228600" lvl="0" indent="-64135" algn="l" rtl="0">
              <a:lnSpc>
                <a:spcPct val="150000"/>
              </a:lnSpc>
              <a:spcBef>
                <a:spcPts val="1000"/>
              </a:spcBef>
              <a:spcAft>
                <a:spcPts val="0"/>
              </a:spcAft>
              <a:buClr>
                <a:schemeClr val="dk1"/>
              </a:buClr>
              <a:buSzPct val="100000"/>
              <a:buNone/>
            </a:pPr>
            <a:endParaRPr lang="en-GB" noProof="0" dirty="0"/>
          </a:p>
          <a:p>
            <a:pPr marL="228600" lvl="0" indent="-64135" algn="l" rtl="0">
              <a:lnSpc>
                <a:spcPct val="150000"/>
              </a:lnSpc>
              <a:spcBef>
                <a:spcPts val="1000"/>
              </a:spcBef>
              <a:spcAft>
                <a:spcPts val="0"/>
              </a:spcAft>
              <a:buClr>
                <a:schemeClr val="dk1"/>
              </a:buClr>
              <a:buSzPct val="100000"/>
              <a:buNone/>
            </a:pPr>
            <a:endParaRPr lang="en-GB" noProof="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84440807-0494-DB8B-09F5-7988ACB46B43}"/>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52525CBA-36F6-0E23-AB7A-A81B73BE352C}"/>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dirty="0">
                <a:solidFill>
                  <a:srgbClr val="0D5672"/>
                </a:solidFill>
              </a:rPr>
              <a:t>Dataflow Model, Cerebras WSE and WSE architecture</a:t>
            </a:r>
            <a:endParaRPr lang="en-GB" noProof="0" dirty="0">
              <a:solidFill>
                <a:srgbClr val="0D5672"/>
              </a:solidFill>
            </a:endParaRPr>
          </a:p>
        </p:txBody>
      </p:sp>
    </p:spTree>
    <p:extLst>
      <p:ext uri="{BB962C8B-B14F-4D97-AF65-F5344CB8AC3E}">
        <p14:creationId xmlns:p14="http://schemas.microsoft.com/office/powerpoint/2010/main" val="1561197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119242C4-6E20-E7DC-395D-260708B348BE}"/>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DFCE56EE-76FC-C230-C8F6-60A80B0995BC}"/>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Dataflow Model</a:t>
            </a:r>
            <a:endParaRPr lang="en-GB" noProof="0" dirty="0">
              <a:solidFill>
                <a:srgbClr val="0D5672"/>
              </a:solidFill>
            </a:endParaRPr>
          </a:p>
        </p:txBody>
      </p:sp>
      <p:sp>
        <p:nvSpPr>
          <p:cNvPr id="74" name="Google Shape;74;p15">
            <a:extLst>
              <a:ext uri="{FF2B5EF4-FFF2-40B4-BE49-F238E27FC236}">
                <a16:creationId xmlns:a16="http://schemas.microsoft.com/office/drawing/2014/main" id="{DA1462D8-BFF6-D429-4550-C29378EAAE95}"/>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lnSpc>
                <a:spcPct val="100000"/>
              </a:lnSpc>
            </a:pPr>
            <a:r>
              <a:rPr lang="en-GB" sz="2000" noProof="0" dirty="0"/>
              <a:t>"Dataflow machines are programmable computers of which the hardware is optimized for fine-grain data-driven parallel computation.”</a:t>
            </a:r>
            <a:r>
              <a:rPr lang="en-GB" sz="2000" baseline="30000" noProof="0" dirty="0"/>
              <a:t>1</a:t>
            </a:r>
          </a:p>
          <a:p>
            <a:pPr>
              <a:lnSpc>
                <a:spcPct val="100000"/>
              </a:lnSpc>
            </a:pPr>
            <a:r>
              <a:rPr lang="en-GB" sz="2000" noProof="0" dirty="0"/>
              <a:t>Characterised by spatial parallelism</a:t>
            </a:r>
          </a:p>
          <a:p>
            <a:pPr lvl="1">
              <a:lnSpc>
                <a:spcPct val="100000"/>
              </a:lnSpc>
            </a:pPr>
            <a:r>
              <a:rPr lang="en-GB" sz="1800" noProof="0" dirty="0"/>
              <a:t>Tens of thousands of processors</a:t>
            </a:r>
          </a:p>
          <a:p>
            <a:pPr lvl="1">
              <a:lnSpc>
                <a:spcPct val="100000"/>
              </a:lnSpc>
            </a:pPr>
            <a:r>
              <a:rPr lang="en-GB" sz="1800" noProof="0" dirty="0"/>
              <a:t>Fast on-chip network between processors</a:t>
            </a:r>
          </a:p>
          <a:p>
            <a:pPr marL="621665" indent="-457200">
              <a:lnSpc>
                <a:spcPct val="100000"/>
              </a:lnSpc>
              <a:buSzPct val="100000"/>
            </a:pPr>
            <a:r>
              <a:rPr lang="en-GB" sz="2000" noProof="0" dirty="0"/>
              <a:t>Generally, lacks centralised memory</a:t>
            </a:r>
          </a:p>
          <a:p>
            <a:pPr marL="621665" indent="-457200">
              <a:lnSpc>
                <a:spcPct val="100000"/>
              </a:lnSpc>
              <a:buSzPct val="100000"/>
            </a:pPr>
            <a:r>
              <a:rPr lang="en-GB" sz="2000" dirty="0"/>
              <a:t>Usually power efficient</a:t>
            </a:r>
          </a:p>
          <a:p>
            <a:pPr marL="114300" indent="0">
              <a:lnSpc>
                <a:spcPct val="100000"/>
              </a:lnSpc>
              <a:buNone/>
            </a:pPr>
            <a:endParaRPr lang="en-GB" sz="2000" dirty="0"/>
          </a:p>
          <a:p>
            <a:pPr marL="114300" indent="0">
              <a:lnSpc>
                <a:spcPct val="100000"/>
              </a:lnSpc>
              <a:buNone/>
            </a:pPr>
            <a:br>
              <a:rPr lang="en-IN" sz="1050" dirty="0"/>
            </a:br>
            <a:br>
              <a:rPr lang="en-IN" sz="1050" dirty="0"/>
            </a:br>
            <a:br>
              <a:rPr lang="en-IN" sz="1050" dirty="0"/>
            </a:br>
            <a:br>
              <a:rPr lang="en-IN" sz="1050" dirty="0"/>
            </a:br>
            <a:r>
              <a:rPr lang="en-IN" sz="1050" dirty="0"/>
              <a:t>1  </a:t>
            </a:r>
            <a:r>
              <a:rPr lang="en-IN" sz="1050" dirty="0">
                <a:hlinkClick r:id="rId3"/>
              </a:rPr>
              <a:t>https://</a:t>
            </a:r>
            <a:r>
              <a:rPr lang="en-IN" sz="1050" dirty="0" err="1">
                <a:hlinkClick r:id="rId3"/>
              </a:rPr>
              <a:t>dl.acm.org</a:t>
            </a:r>
            <a:r>
              <a:rPr lang="en-IN" sz="1050" dirty="0">
                <a:hlinkClick r:id="rId3"/>
              </a:rPr>
              <a:t>/</a:t>
            </a:r>
            <a:r>
              <a:rPr lang="en-IN" sz="1050" dirty="0" err="1">
                <a:hlinkClick r:id="rId3"/>
              </a:rPr>
              <a:t>doi</a:t>
            </a:r>
            <a:r>
              <a:rPr lang="en-IN" sz="1050" dirty="0">
                <a:hlinkClick r:id="rId3"/>
              </a:rPr>
              <a:t>/10.1145/27633.28055</a:t>
            </a:r>
            <a:endParaRPr lang="en-IN" sz="1050" dirty="0"/>
          </a:p>
          <a:p>
            <a:pPr marL="164465" indent="0">
              <a:lnSpc>
                <a:spcPct val="100000"/>
              </a:lnSpc>
              <a:buSzPct val="100000"/>
              <a:buNone/>
            </a:pPr>
            <a:endParaRPr lang="en-GB" sz="2000" dirty="0"/>
          </a:p>
        </p:txBody>
      </p:sp>
      <p:pic>
        <p:nvPicPr>
          <p:cNvPr id="3" name="Picture 2" descr="A diagram of a computer&#10;&#10;AI-generated content may be incorrect.">
            <a:extLst>
              <a:ext uri="{FF2B5EF4-FFF2-40B4-BE49-F238E27FC236}">
                <a16:creationId xmlns:a16="http://schemas.microsoft.com/office/drawing/2014/main" id="{08F069F6-D04B-4815-AC28-25B964B6F996}"/>
              </a:ext>
            </a:extLst>
          </p:cNvPr>
          <p:cNvPicPr>
            <a:picLocks noChangeAspect="1"/>
          </p:cNvPicPr>
          <p:nvPr/>
        </p:nvPicPr>
        <p:blipFill>
          <a:blip r:embed="rId4"/>
          <a:stretch>
            <a:fillRect/>
          </a:stretch>
        </p:blipFill>
        <p:spPr>
          <a:xfrm>
            <a:off x="6739759" y="2507932"/>
            <a:ext cx="4614041" cy="2739587"/>
          </a:xfrm>
          <a:prstGeom prst="rect">
            <a:avLst/>
          </a:prstGeom>
        </p:spPr>
      </p:pic>
    </p:spTree>
    <p:extLst>
      <p:ext uri="{BB962C8B-B14F-4D97-AF65-F5344CB8AC3E}">
        <p14:creationId xmlns:p14="http://schemas.microsoft.com/office/powerpoint/2010/main" val="1320166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E4B9D7EF-BB6F-4868-D6F6-07C7F21A6000}"/>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2272094C-E180-B73D-BBF0-B997959DAA4D}"/>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r>
              <a:rPr lang="en-IN" dirty="0">
                <a:solidFill>
                  <a:schemeClr val="bg2"/>
                </a:solidFill>
              </a:rPr>
              <a:t>Wafer Scale Engine (WSE)</a:t>
            </a:r>
          </a:p>
        </p:txBody>
      </p:sp>
      <p:sp>
        <p:nvSpPr>
          <p:cNvPr id="74" name="Google Shape;74;p15">
            <a:extLst>
              <a:ext uri="{FF2B5EF4-FFF2-40B4-BE49-F238E27FC236}">
                <a16:creationId xmlns:a16="http://schemas.microsoft.com/office/drawing/2014/main" id="{F8CC63E4-12B7-4436-3F93-025E42AE3F88}"/>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2000" dirty="0"/>
              <a:t>Made by Cerebras</a:t>
            </a:r>
          </a:p>
          <a:p>
            <a:r>
              <a:rPr lang="en-IN" sz="2000" dirty="0"/>
              <a:t>Built upon a 5nm process technology</a:t>
            </a:r>
          </a:p>
          <a:p>
            <a:r>
              <a:rPr lang="en-IN" sz="2000" dirty="0"/>
              <a:t>The current generation WSE-3 specs:</a:t>
            </a:r>
          </a:p>
          <a:p>
            <a:pPr lvl="1"/>
            <a:r>
              <a:rPr lang="en-IN" sz="1800" dirty="0"/>
              <a:t>900,000 independent cores</a:t>
            </a:r>
          </a:p>
          <a:p>
            <a:pPr lvl="1"/>
            <a:r>
              <a:rPr lang="en-IN" sz="1800" dirty="0"/>
              <a:t>44GB on-chip SRAM memory</a:t>
            </a:r>
          </a:p>
          <a:p>
            <a:pPr lvl="1"/>
            <a:r>
              <a:rPr lang="en-IN" sz="1800" dirty="0"/>
              <a:t>21PB/s aggregate memory bandwidth</a:t>
            </a:r>
          </a:p>
          <a:p>
            <a:pPr lvl="1"/>
            <a:r>
              <a:rPr lang="en-IN" sz="1800" dirty="0"/>
              <a:t>214 Pb/s processor to processor fabric bandwidth</a:t>
            </a:r>
          </a:p>
          <a:p>
            <a:r>
              <a:rPr lang="en-IN" sz="2000" dirty="0"/>
              <a:t>The flexibility of the independent cores and the large amount of memory means that, the WSE-3 is capable of delivering the performance of many GPUs</a:t>
            </a:r>
          </a:p>
        </p:txBody>
      </p:sp>
    </p:spTree>
    <p:extLst>
      <p:ext uri="{BB962C8B-B14F-4D97-AF65-F5344CB8AC3E}">
        <p14:creationId xmlns:p14="http://schemas.microsoft.com/office/powerpoint/2010/main" val="3279694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DAF13771-7238-B51C-6815-BA56D0CE308C}"/>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DCB06B06-1DEA-DC11-2D08-A9BD4E16C5EF}"/>
              </a:ext>
            </a:extLst>
          </p:cNvPr>
          <p:cNvSpPr txBox="1">
            <a:spLocks noGrp="1"/>
          </p:cNvSpPr>
          <p:nvPr>
            <p:ph type="title"/>
          </p:nvPr>
        </p:nvSpPr>
        <p:spPr>
          <a:xfrm>
            <a:off x="961768" y="814543"/>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Cerebras WSE-3 vs Largest GPU</a:t>
            </a:r>
          </a:p>
        </p:txBody>
      </p:sp>
      <p:pic>
        <p:nvPicPr>
          <p:cNvPr id="3" name="Picture 2" descr="A close-up of a grid&#10;&#10;AI-generated content may be incorrect.">
            <a:extLst>
              <a:ext uri="{FF2B5EF4-FFF2-40B4-BE49-F238E27FC236}">
                <a16:creationId xmlns:a16="http://schemas.microsoft.com/office/drawing/2014/main" id="{036FA948-31A9-80BD-4876-1F570DD00067}"/>
              </a:ext>
            </a:extLst>
          </p:cNvPr>
          <p:cNvPicPr>
            <a:picLocks noChangeAspect="1"/>
          </p:cNvPicPr>
          <p:nvPr/>
        </p:nvPicPr>
        <p:blipFill>
          <a:blip r:embed="rId3"/>
          <a:stretch>
            <a:fillRect/>
          </a:stretch>
        </p:blipFill>
        <p:spPr>
          <a:xfrm>
            <a:off x="3126260" y="2233398"/>
            <a:ext cx="6808572" cy="3757077"/>
          </a:xfrm>
          <a:prstGeom prst="rect">
            <a:avLst/>
          </a:prstGeom>
        </p:spPr>
      </p:pic>
    </p:spTree>
    <p:extLst>
      <p:ext uri="{BB962C8B-B14F-4D97-AF65-F5344CB8AC3E}">
        <p14:creationId xmlns:p14="http://schemas.microsoft.com/office/powerpoint/2010/main" val="14887640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F0D1E31F-E162-7333-3CF6-242B5E6A5478}"/>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99627B7A-8021-F8F4-8CBD-61A418CCB542}"/>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r>
              <a:rPr lang="en-IN" dirty="0">
                <a:solidFill>
                  <a:schemeClr val="bg2"/>
                </a:solidFill>
              </a:rPr>
              <a:t>WSE PE Details</a:t>
            </a:r>
          </a:p>
        </p:txBody>
      </p:sp>
      <p:sp>
        <p:nvSpPr>
          <p:cNvPr id="3" name="AutoShape 4">
            <a:extLst>
              <a:ext uri="{FF2B5EF4-FFF2-40B4-BE49-F238E27FC236}">
                <a16:creationId xmlns:a16="http://schemas.microsoft.com/office/drawing/2014/main" id="{41954FD9-B357-4040-F94E-F1B4D0C30D89}"/>
              </a:ext>
            </a:extLst>
          </p:cNvPr>
          <p:cNvSpPr>
            <a:spLocks noGrp="1" noChangeAspect="1" noChangeArrowheads="1"/>
          </p:cNvSpPr>
          <p:nvPr>
            <p:ph type="body" idx="1"/>
          </p:nvPr>
        </p:nvSpPr>
        <p:spPr bwMode="auto">
          <a:xfrm>
            <a:off x="838200" y="1749954"/>
            <a:ext cx="10515600" cy="435133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r>
              <a:rPr lang="en-IN" sz="2000" dirty="0"/>
              <a:t>The processor itself</a:t>
            </a:r>
          </a:p>
          <a:p>
            <a:pPr lvl="1"/>
            <a:r>
              <a:rPr lang="en-IN" sz="1800" dirty="0"/>
              <a:t>Commonly referred to as the Compute Engine (CE)</a:t>
            </a:r>
          </a:p>
          <a:p>
            <a:pPr lvl="1"/>
            <a:r>
              <a:rPr lang="en-IN" sz="1800" dirty="0"/>
              <a:t>Independent and private from any other</a:t>
            </a:r>
          </a:p>
          <a:p>
            <a:r>
              <a:rPr lang="en-IN" sz="2000" dirty="0"/>
              <a:t>A router</a:t>
            </a:r>
          </a:p>
          <a:p>
            <a:pPr lvl="1"/>
            <a:r>
              <a:rPr lang="en-IN" sz="1800" dirty="0"/>
              <a:t>Connected with bidirectional links to own CE and router </a:t>
            </a:r>
            <a:br>
              <a:rPr lang="en-IN" sz="1800" dirty="0"/>
            </a:br>
            <a:r>
              <a:rPr lang="en-IN" sz="1800" dirty="0"/>
              <a:t>of four neighbours</a:t>
            </a:r>
          </a:p>
          <a:p>
            <a:pPr lvl="1"/>
            <a:r>
              <a:rPr lang="en-IN" sz="1800" dirty="0"/>
              <a:t>Link to own CE is called the RAMP and neighbours are </a:t>
            </a:r>
            <a:br>
              <a:rPr lang="en-IN" sz="1800" dirty="0"/>
            </a:br>
            <a:r>
              <a:rPr lang="en-IN" sz="1800" dirty="0"/>
              <a:t>referred to by north, south, east and west</a:t>
            </a:r>
          </a:p>
          <a:p>
            <a:pPr lvl="1"/>
            <a:r>
              <a:rPr lang="en-IN" sz="1800" dirty="0"/>
              <a:t>This is the only way in which PEs can communicate</a:t>
            </a:r>
          </a:p>
          <a:p>
            <a:r>
              <a:rPr lang="en-IN" sz="2000" dirty="0"/>
              <a:t>Local (private) memory</a:t>
            </a:r>
          </a:p>
          <a:p>
            <a:pPr lvl="1"/>
            <a:r>
              <a:rPr lang="en-IN" sz="1800" dirty="0"/>
              <a:t>All data and code for the PE is stored in this</a:t>
            </a:r>
            <a:br>
              <a:rPr lang="en-IN" sz="1800" dirty="0"/>
            </a:br>
            <a:r>
              <a:rPr lang="en-IN" sz="1800" dirty="0"/>
              <a:t>memory</a:t>
            </a:r>
          </a:p>
          <a:p>
            <a:pPr lvl="1"/>
            <a:r>
              <a:rPr lang="en-IN" sz="1800" dirty="0"/>
              <a:t>48KB per PE</a:t>
            </a:r>
          </a:p>
          <a:p>
            <a:endParaRPr lang="en-US" sz="2000" dirty="0"/>
          </a:p>
        </p:txBody>
      </p:sp>
      <p:pic>
        <p:nvPicPr>
          <p:cNvPr id="5" name="Picture 4" descr="A diagram of a computer network&#10;&#10;AI-generated content may be incorrect.">
            <a:extLst>
              <a:ext uri="{FF2B5EF4-FFF2-40B4-BE49-F238E27FC236}">
                <a16:creationId xmlns:a16="http://schemas.microsoft.com/office/drawing/2014/main" id="{7156FDD4-4A05-7EAA-CEF1-2E6F95D8BDB1}"/>
              </a:ext>
            </a:extLst>
          </p:cNvPr>
          <p:cNvPicPr>
            <a:picLocks noChangeAspect="1"/>
          </p:cNvPicPr>
          <p:nvPr/>
        </p:nvPicPr>
        <p:blipFill>
          <a:blip r:embed="rId3"/>
          <a:stretch>
            <a:fillRect/>
          </a:stretch>
        </p:blipFill>
        <p:spPr>
          <a:xfrm>
            <a:off x="7113878" y="1825625"/>
            <a:ext cx="4239922" cy="4016422"/>
          </a:xfrm>
          <a:prstGeom prst="rect">
            <a:avLst/>
          </a:prstGeom>
        </p:spPr>
      </p:pic>
    </p:spTree>
    <p:extLst>
      <p:ext uri="{BB962C8B-B14F-4D97-AF65-F5344CB8AC3E}">
        <p14:creationId xmlns:p14="http://schemas.microsoft.com/office/powerpoint/2010/main" val="348064248"/>
      </p:ext>
    </p:extLst>
  </p:cSld>
  <p:clrMapOvr>
    <a:masterClrMapping/>
  </p:clrMapOvr>
</p:sld>
</file>

<file path=ppt/theme/theme1.xml><?xml version="1.0" encoding="utf-8"?>
<a:theme xmlns:a="http://schemas.openxmlformats.org/drawingml/2006/main" name="Office Theme">
  <a:themeElements>
    <a:clrScheme name="Blue II">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2234</TotalTime>
  <Words>2379</Words>
  <Application>Microsoft Macintosh PowerPoint</Application>
  <PresentationFormat>Widescreen</PresentationFormat>
  <Paragraphs>200</Paragraphs>
  <Slides>34</Slides>
  <Notes>26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Aptos Mono</vt:lpstr>
      <vt:lpstr>Arial</vt:lpstr>
      <vt:lpstr>Calibri</vt:lpstr>
      <vt:lpstr>Office Theme</vt:lpstr>
      <vt:lpstr>PowerPoint Presentation</vt:lpstr>
      <vt:lpstr>Efficient Halo Exchange For Stencil-Based Scientific Codes on Cerebras Wafer-Scale Engine</vt:lpstr>
      <vt:lpstr>About Me and My Work with Cerebras WSE</vt:lpstr>
      <vt:lpstr>Outline</vt:lpstr>
      <vt:lpstr>Dataflow Model, Cerebras WSE and WSE architecture</vt:lpstr>
      <vt:lpstr>Dataflow Model</vt:lpstr>
      <vt:lpstr>Wafer Scale Engine (WSE)</vt:lpstr>
      <vt:lpstr>Cerebras WSE-3 vs Largest GPU</vt:lpstr>
      <vt:lpstr>WSE PE Details</vt:lpstr>
      <vt:lpstr>WSE Programming</vt:lpstr>
      <vt:lpstr>Programming the WSE</vt:lpstr>
      <vt:lpstr>The Components of a Program</vt:lpstr>
      <vt:lpstr>Programming the WSE - communication</vt:lpstr>
      <vt:lpstr>Data Structure Descriptors</vt:lpstr>
      <vt:lpstr>Halo Exchange</vt:lpstr>
      <vt:lpstr>Halo Exchange - briefly</vt:lpstr>
      <vt:lpstr>Halo Exchange - continued</vt:lpstr>
      <vt:lpstr>Checkerboard Comm. Model</vt:lpstr>
      <vt:lpstr>THE LAYOUT.CSL FILE FOR CHECKERBOARD PATTERN</vt:lpstr>
      <vt:lpstr>Setting up the Cerebras SDK and simulator</vt:lpstr>
      <vt:lpstr>Cerebras WSE Simulator</vt:lpstr>
      <vt:lpstr>Access the Repository and SDK</vt:lpstr>
      <vt:lpstr>Linux SDK Setup</vt:lpstr>
      <vt:lpstr>macOS (Apple Silicon) SDK Setup</vt:lpstr>
      <vt:lpstr>Windows (WSL) SDK Setup</vt:lpstr>
      <vt:lpstr>Implementing the Halo Exchange on WSE-3 (Coding)</vt:lpstr>
      <vt:lpstr>Instructions</vt:lpstr>
      <vt:lpstr>layout.csl</vt:lpstr>
      <vt:lpstr>layout.csl – non-periodic boundary</vt:lpstr>
      <vt:lpstr>pe.csl</vt:lpstr>
      <vt:lpstr>Host code (run.py)</vt:lpstr>
      <vt:lpstr>Congratulations!</vt:lpstr>
      <vt:lpstr>Feel free to get in touch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AMARTYA YADAV (1800947)</cp:lastModifiedBy>
  <cp:revision>39</cp:revision>
  <dcterms:modified xsi:type="dcterms:W3CDTF">2025-12-08T20:00:24Z</dcterms:modified>
</cp:coreProperties>
</file>